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7"/>
  </p:notesMasterIdLst>
  <p:sldIdLst>
    <p:sldId id="256" r:id="rId2"/>
    <p:sldId id="257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5" r:id="rId28"/>
    <p:sldId id="286" r:id="rId29"/>
    <p:sldId id="287" r:id="rId30"/>
    <p:sldId id="288" r:id="rId31"/>
    <p:sldId id="290" r:id="rId32"/>
    <p:sldId id="291" r:id="rId33"/>
    <p:sldId id="292" r:id="rId34"/>
    <p:sldId id="259" r:id="rId35"/>
    <p:sldId id="294" r:id="rId36"/>
  </p:sldIdLst>
  <p:sldSz cx="18288000" cy="10287000"/>
  <p:notesSz cx="6858000" cy="9144000"/>
  <p:embeddedFontLst>
    <p:embeddedFont>
      <p:font typeface="210 디딤고딕" panose="020B0600000101010101" charset="-127"/>
      <p:regular r:id="rId38"/>
    </p:embeddedFont>
    <p:embeddedFont>
      <p:font typeface="맑은 고딕" panose="020B0503020000020004" pitchFamily="50" charset="-127"/>
      <p:regular r:id="rId39"/>
      <p:bold r:id="rId40"/>
    </p:embeddedFont>
    <p:embeddedFont>
      <p:font typeface="하나2.0 CM" panose="020B0603000000000000" pitchFamily="50" charset="-127"/>
      <p:regular r:id="rId41"/>
    </p:embeddedFont>
    <p:embeddedFont>
      <p:font typeface="하나2.0 H" panose="020B0903000000000000" pitchFamily="50" charset="-127"/>
      <p:regular r:id="rId42"/>
    </p:embeddedFont>
    <p:embeddedFont>
      <p:font typeface="하나2.0 R" panose="020B0303000000000000" pitchFamily="50" charset="-127"/>
      <p:regular r:id="rId43"/>
    </p:embeddedFont>
    <p:embeddedFont>
      <p:font typeface="함초롬돋움" panose="020B0604000101010101" pitchFamily="50" charset="-127"/>
      <p:regular r:id="rId44"/>
      <p:bold r:id="rId45"/>
    </p:embeddedFont>
    <p:embeddedFont>
      <p:font typeface="Calibri" panose="020F0502020204030204" pitchFamily="34" charset="0"/>
      <p:regular r:id="rId46"/>
      <p:bold r:id="rId47"/>
      <p:italic r:id="rId48"/>
      <p:boldItalic r:id="rId4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F2AC"/>
    <a:srgbClr val="E90061"/>
    <a:srgbClr val="2696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1035" autoAdjust="0"/>
  </p:normalViewPr>
  <p:slideViewPr>
    <p:cSldViewPr>
      <p:cViewPr varScale="1">
        <p:scale>
          <a:sx n="52" d="100"/>
          <a:sy n="52" d="100"/>
        </p:scale>
        <p:origin x="850" y="91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5.fntdata"/><Relationship Id="rId47" Type="http://schemas.openxmlformats.org/officeDocument/2006/relationships/font" Target="fonts/font10.fntdata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7.fntdata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6.fntdata"/><Relationship Id="rId48" Type="http://schemas.openxmlformats.org/officeDocument/2006/relationships/font" Target="fonts/font11.fntdata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openxmlformats.org/officeDocument/2006/relationships/font" Target="fonts/font9.fntdata"/><Relationship Id="rId20" Type="http://schemas.openxmlformats.org/officeDocument/2006/relationships/slide" Target="slides/slide19.xml"/><Relationship Id="rId41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B38C8B-0CAD-4F1A-A40D-DEE3CE012841}" type="datetimeFigureOut">
              <a:rPr lang="ko-KR" altLang="en-US" smtClean="0"/>
              <a:t>2023-08-06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ADC955-C5BE-488F-A1F5-A20B3BA328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79922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도입부</a:t>
            </a:r>
            <a:r>
              <a:rPr lang="en-US" altLang="ko-KR" dirty="0"/>
              <a:t>]</a:t>
            </a:r>
          </a:p>
          <a:p>
            <a:r>
              <a:rPr lang="en-US" altLang="ko-KR" dirty="0"/>
              <a:t>ML </a:t>
            </a:r>
            <a:r>
              <a:rPr lang="ko-KR" altLang="en-US" dirty="0"/>
              <a:t>모델링을 통해 개인 금융고객의 신용등급을 정확하게 산정하였습니다</a:t>
            </a:r>
            <a:r>
              <a:rPr lang="en-US" altLang="ko-KR" dirty="0"/>
              <a:t>. </a:t>
            </a:r>
            <a:r>
              <a:rPr lang="ko-KR" altLang="en-US" dirty="0"/>
              <a:t>또한 이에 더 나아가서 중신용자의 대출승인을 위한 잠재적 기준을 추가적으로 제안합니다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DC955-C5BE-488F-A1F5-A20B3BA328D5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53582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 외 처리를 간단히 말씀드리자면</a:t>
            </a:r>
            <a:r>
              <a:rPr lang="en-US" altLang="ko-KR" dirty="0"/>
              <a:t>, </a:t>
            </a:r>
            <a:r>
              <a:rPr lang="ko-KR" altLang="en-US" dirty="0"/>
              <a:t>인코딩은 </a:t>
            </a:r>
            <a:r>
              <a:rPr lang="en-US" altLang="ko-KR" dirty="0"/>
              <a:t>occupation, </a:t>
            </a:r>
            <a:r>
              <a:rPr lang="en-US" altLang="ko-KR" dirty="0" err="1"/>
              <a:t>payement</a:t>
            </a:r>
            <a:r>
              <a:rPr lang="ko-KR" altLang="en-US" dirty="0"/>
              <a:t> </a:t>
            </a:r>
            <a:r>
              <a:rPr lang="en-US" altLang="ko-KR" dirty="0"/>
              <a:t>behavior </a:t>
            </a:r>
            <a:r>
              <a:rPr lang="ko-KR" altLang="en-US" dirty="0"/>
              <a:t>등의 범주형 변수에만 적용하였습니다</a:t>
            </a:r>
            <a:r>
              <a:rPr lang="en-US" altLang="ko-KR" dirty="0"/>
              <a:t>. </a:t>
            </a:r>
            <a:r>
              <a:rPr lang="ko-KR" altLang="en-US" dirty="0"/>
              <a:t>라벨 인코딩 등을 활용했습니다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다음으로 저희 데이터에서는 중신용자 비율이 고신용자</a:t>
            </a:r>
            <a:r>
              <a:rPr lang="en-US" altLang="ko-KR" dirty="0"/>
              <a:t>,</a:t>
            </a:r>
            <a:r>
              <a:rPr lang="ko-KR" altLang="en-US" dirty="0" err="1"/>
              <a:t>저신용자에</a:t>
            </a:r>
            <a:r>
              <a:rPr lang="ko-KR" altLang="en-US" dirty="0"/>
              <a:t> 비해 훨씬 많아서 불균형 데이터였습니다</a:t>
            </a:r>
            <a:r>
              <a:rPr lang="en-US" altLang="ko-KR" dirty="0"/>
              <a:t>. </a:t>
            </a:r>
            <a:r>
              <a:rPr lang="ko-KR" altLang="en-US" dirty="0"/>
              <a:t>따라서 대표적 </a:t>
            </a:r>
            <a:r>
              <a:rPr lang="ko-KR" altLang="en-US" dirty="0" err="1"/>
              <a:t>오버샘플링</a:t>
            </a:r>
            <a:r>
              <a:rPr lang="ko-KR" altLang="en-US" dirty="0"/>
              <a:t> 기법인 </a:t>
            </a:r>
            <a:r>
              <a:rPr lang="en-US" altLang="ko-KR" dirty="0"/>
              <a:t>SMOTE </a:t>
            </a:r>
            <a:r>
              <a:rPr lang="ko-KR" altLang="en-US" dirty="0"/>
              <a:t>기법을 적용해보았습니다</a:t>
            </a:r>
            <a:r>
              <a:rPr lang="en-US" altLang="ko-KR" dirty="0"/>
              <a:t>. </a:t>
            </a:r>
            <a:r>
              <a:rPr lang="ko-KR" altLang="en-US" dirty="0"/>
              <a:t>그리고 후에 모델 성능 비교를 실시하였는데</a:t>
            </a:r>
            <a:r>
              <a:rPr lang="en-US" altLang="ko-KR" dirty="0"/>
              <a:t>, </a:t>
            </a:r>
            <a:r>
              <a:rPr lang="ko-KR" altLang="en-US" dirty="0" err="1"/>
              <a:t>오버샘플링은</a:t>
            </a:r>
            <a:r>
              <a:rPr lang="ko-KR" altLang="en-US" dirty="0"/>
              <a:t> 성능에 큰 차이를 보여주지 않아서 결론적으로는 적용시키지 않았습니다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DC955-C5BE-488F-A1F5-A20B3BA328D5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45492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 모델링 과정에서는 먼저 수업 시간에 배운 다양한 모델과 추가 스터디를 통해 학습한 모델들을 두고 고민하였습니다</a:t>
            </a:r>
            <a:r>
              <a:rPr lang="en-US" altLang="ko-KR" dirty="0"/>
              <a:t>. </a:t>
            </a:r>
            <a:r>
              <a:rPr lang="ko-KR" altLang="en-US" dirty="0"/>
              <a:t>이때 </a:t>
            </a:r>
            <a:r>
              <a:rPr lang="en-US" altLang="ko-KR" dirty="0" err="1"/>
              <a:t>pycaret</a:t>
            </a:r>
            <a:r>
              <a:rPr lang="ko-KR" altLang="en-US" dirty="0"/>
              <a:t>이라는 </a:t>
            </a:r>
            <a:r>
              <a:rPr lang="en-US" altLang="ko-KR" dirty="0" err="1"/>
              <a:t>AutoML</a:t>
            </a:r>
            <a:r>
              <a:rPr lang="ko-KR" altLang="en-US" dirty="0"/>
              <a:t> 오픈소스를 활용하여 효율적으로 모델 선택 및 최적화 과정을 진행하였습니다</a:t>
            </a:r>
            <a:r>
              <a:rPr lang="en-US" altLang="ko-KR" dirty="0"/>
              <a:t>. </a:t>
            </a:r>
            <a:r>
              <a:rPr lang="ko-KR" altLang="en-US" dirty="0"/>
              <a:t>결론적으로 저희는 </a:t>
            </a:r>
            <a:r>
              <a:rPr lang="en-US" altLang="ko-KR" dirty="0" err="1"/>
              <a:t>ExtraTrees</a:t>
            </a:r>
            <a:r>
              <a:rPr lang="ko-KR" altLang="en-US" dirty="0"/>
              <a:t>를 선택하였습니다</a:t>
            </a:r>
            <a:r>
              <a:rPr lang="en-US" altLang="ko-KR" dirty="0"/>
              <a:t>. </a:t>
            </a:r>
            <a:r>
              <a:rPr lang="en-US" altLang="ko-KR" dirty="0" err="1"/>
              <a:t>ExtraTrees</a:t>
            </a:r>
            <a:r>
              <a:rPr lang="ko-KR" altLang="en-US" dirty="0"/>
              <a:t>는 </a:t>
            </a:r>
            <a:r>
              <a:rPr lang="en-US" altLang="ko-KR" dirty="0" err="1"/>
              <a:t>RandomForest</a:t>
            </a:r>
            <a:r>
              <a:rPr lang="ko-KR" altLang="en-US" dirty="0"/>
              <a:t>보다 좀 더 극단적으로 </a:t>
            </a:r>
            <a:r>
              <a:rPr lang="en-US" altLang="ko-KR" dirty="0" err="1"/>
              <a:t>randome</a:t>
            </a:r>
            <a:r>
              <a:rPr lang="ko-KR" altLang="en-US" dirty="0"/>
              <a:t>하게 각 특성을 분할하는 모델입니다</a:t>
            </a:r>
            <a:r>
              <a:rPr lang="en-US" altLang="ko-KR" dirty="0"/>
              <a:t>. </a:t>
            </a:r>
            <a:r>
              <a:rPr lang="ko-KR" altLang="en-US" dirty="0"/>
              <a:t>보통 </a:t>
            </a:r>
            <a:r>
              <a:rPr lang="en-US" altLang="ko-KR" dirty="0"/>
              <a:t>3</a:t>
            </a:r>
            <a:r>
              <a:rPr lang="ko-KR" altLang="en-US" dirty="0"/>
              <a:t>배 정도 연산이 빠르고 </a:t>
            </a:r>
            <a:r>
              <a:rPr lang="en-US" altLang="ko-KR" dirty="0"/>
              <a:t>bias</a:t>
            </a:r>
            <a:r>
              <a:rPr lang="ko-KR" altLang="en-US" dirty="0"/>
              <a:t>와 </a:t>
            </a:r>
            <a:r>
              <a:rPr lang="en-US" altLang="ko-KR" dirty="0"/>
              <a:t>variance</a:t>
            </a:r>
            <a:r>
              <a:rPr lang="ko-KR" altLang="en-US" dirty="0"/>
              <a:t>를 낮출 수 있다는 특징이 두드러집니다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</a:t>
            </a:r>
            <a:r>
              <a:rPr lang="ko-KR" altLang="en-US" dirty="0"/>
              <a:t>즉 이러한 </a:t>
            </a:r>
            <a:r>
              <a:rPr lang="en-US" altLang="ko-KR" dirty="0"/>
              <a:t>Extra Trees </a:t>
            </a:r>
            <a:r>
              <a:rPr lang="ko-KR" altLang="en-US" dirty="0"/>
              <a:t>모델을 선택한 이유는 먼저 최적의 분할이 아니라 무작위 분할을 수행하기 때문에 속도가 빠르다는 장점이 있기 때문입니다</a:t>
            </a:r>
            <a:r>
              <a:rPr lang="en-US" altLang="ko-KR" dirty="0"/>
              <a:t>. </a:t>
            </a:r>
            <a:r>
              <a:rPr lang="ko-KR" altLang="en-US" dirty="0"/>
              <a:t>또한</a:t>
            </a:r>
            <a:r>
              <a:rPr lang="en-US" altLang="ko-KR" dirty="0"/>
              <a:t>, </a:t>
            </a:r>
            <a:r>
              <a:rPr lang="ko-KR" altLang="en-US" dirty="0"/>
              <a:t>데이터 </a:t>
            </a:r>
            <a:r>
              <a:rPr lang="en-US" altLang="ko-KR" dirty="0"/>
              <a:t>overfitting </a:t>
            </a:r>
            <a:r>
              <a:rPr lang="ko-KR" altLang="en-US" dirty="0"/>
              <a:t>문제를 회피해주기 때문에 항상 단일 트리의 성능보다 좋은 성능을 보입니다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</a:t>
            </a:r>
            <a:r>
              <a:rPr lang="ko-KR" altLang="en-US" dirty="0"/>
              <a:t>따라서 개인고객의 신용등급을 고신용자</a:t>
            </a:r>
            <a:r>
              <a:rPr lang="en-US" altLang="ko-KR" dirty="0"/>
              <a:t>, </a:t>
            </a:r>
            <a:r>
              <a:rPr lang="ko-KR" altLang="en-US" dirty="0"/>
              <a:t>중신용자</a:t>
            </a:r>
            <a:r>
              <a:rPr lang="en-US" altLang="ko-KR" dirty="0"/>
              <a:t>, </a:t>
            </a:r>
            <a:r>
              <a:rPr lang="ko-KR" altLang="en-US" dirty="0" err="1"/>
              <a:t>저신용자</a:t>
            </a:r>
            <a:r>
              <a:rPr lang="ko-KR" altLang="en-US" dirty="0"/>
              <a:t> </a:t>
            </a:r>
            <a:r>
              <a:rPr lang="en-US" altLang="ko-KR" dirty="0"/>
              <a:t>3</a:t>
            </a:r>
            <a:r>
              <a:rPr lang="ko-KR" altLang="en-US" dirty="0"/>
              <a:t>가지로 분류하기 위해 </a:t>
            </a:r>
            <a:r>
              <a:rPr lang="en-US" altLang="ko-KR" dirty="0"/>
              <a:t>Extra Trees </a:t>
            </a:r>
            <a:r>
              <a:rPr lang="ko-KR" altLang="en-US" dirty="0"/>
              <a:t>모델로 학습시켰고</a:t>
            </a:r>
            <a:r>
              <a:rPr lang="en-US" altLang="ko-KR" dirty="0"/>
              <a:t>, </a:t>
            </a:r>
            <a:r>
              <a:rPr lang="ko-KR" altLang="en-US" dirty="0"/>
              <a:t>성능은 약 </a:t>
            </a:r>
            <a:r>
              <a:rPr lang="en-US" altLang="ko-KR" dirty="0"/>
              <a:t>0.82</a:t>
            </a:r>
            <a:r>
              <a:rPr lang="ko-KR" altLang="en-US" dirty="0"/>
              <a:t>로 나왔습니다</a:t>
            </a:r>
            <a:r>
              <a:rPr lang="en-US" altLang="ko-KR" dirty="0"/>
              <a:t>. </a:t>
            </a:r>
            <a:r>
              <a:rPr lang="ko-KR" altLang="en-US" dirty="0"/>
              <a:t>다음 장에서는 모델링 결과를 </a:t>
            </a:r>
            <a:r>
              <a:rPr lang="ko-KR" altLang="en-US" dirty="0" err="1"/>
              <a:t>시각화하여</a:t>
            </a:r>
            <a:r>
              <a:rPr lang="ko-KR" altLang="en-US" dirty="0"/>
              <a:t> 데이터 분석 결과를 설명해드리겠습니다</a:t>
            </a:r>
            <a:r>
              <a:rPr lang="en-US" altLang="ko-KR" dirty="0"/>
              <a:t>. 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DC955-C5BE-488F-A1F5-A20B3BA328D5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87583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 최종적으로 </a:t>
            </a:r>
            <a:r>
              <a:rPr lang="en-US" altLang="ko-KR" dirty="0"/>
              <a:t>Extra Trees </a:t>
            </a:r>
            <a:r>
              <a:rPr lang="ko-KR" altLang="en-US" dirty="0"/>
              <a:t>를 사용한 개인고객 신용등급 분류 모델의 성능은 약 </a:t>
            </a:r>
            <a:r>
              <a:rPr lang="en-US" altLang="ko-KR" dirty="0"/>
              <a:t>0.82 </a:t>
            </a:r>
            <a:r>
              <a:rPr lang="ko-KR" altLang="en-US" dirty="0"/>
              <a:t>로 나왔습니다</a:t>
            </a:r>
            <a:r>
              <a:rPr lang="en-US" altLang="ko-KR" dirty="0"/>
              <a:t>. </a:t>
            </a:r>
            <a:r>
              <a:rPr lang="ko-KR" altLang="en-US" dirty="0"/>
              <a:t>이때 </a:t>
            </a:r>
            <a:r>
              <a:rPr lang="en-US" altLang="ko-KR" dirty="0"/>
              <a:t>k-fold </a:t>
            </a:r>
            <a:r>
              <a:rPr lang="ko-KR" altLang="en-US" dirty="0"/>
              <a:t>교차검증을 실시해 모델을 검증하였으며</a:t>
            </a:r>
            <a:r>
              <a:rPr lang="en-US" altLang="ko-KR" dirty="0"/>
              <a:t>, </a:t>
            </a:r>
            <a:r>
              <a:rPr lang="ko-KR" altLang="en-US" dirty="0" err="1"/>
              <a:t>오버샘플링과</a:t>
            </a:r>
            <a:r>
              <a:rPr lang="ko-KR" altLang="en-US" dirty="0"/>
              <a:t> 튜닝 여부는 성능에 큰 차이가 없어서 최종적으로는 제외한 결과입니다</a:t>
            </a:r>
            <a:r>
              <a:rPr lang="en-US" altLang="ko-KR" dirty="0"/>
              <a:t>. </a:t>
            </a:r>
            <a:r>
              <a:rPr lang="ko-KR" altLang="en-US" dirty="0"/>
              <a:t>이렇게 학습시킨 모델의 </a:t>
            </a:r>
            <a:r>
              <a:rPr lang="en-US" altLang="ko-KR" dirty="0"/>
              <a:t>Feature Importance</a:t>
            </a:r>
            <a:r>
              <a:rPr lang="ko-KR" altLang="en-US" dirty="0"/>
              <a:t>를 </a:t>
            </a:r>
            <a:r>
              <a:rPr lang="ko-KR" altLang="en-US" dirty="0" err="1"/>
              <a:t>시각화하여</a:t>
            </a:r>
            <a:r>
              <a:rPr lang="ko-KR" altLang="en-US" dirty="0"/>
              <a:t> 데이터분석을 진행하였습니다</a:t>
            </a:r>
            <a:r>
              <a:rPr lang="en-US" altLang="ko-KR" dirty="0"/>
              <a:t>. </a:t>
            </a:r>
            <a:r>
              <a:rPr lang="ko-KR" altLang="en-US" dirty="0"/>
              <a:t>그래프에서 보이듯이 </a:t>
            </a:r>
            <a:r>
              <a:rPr lang="en-US" altLang="ko-KR" dirty="0"/>
              <a:t>credit mix, outstanding debt </a:t>
            </a:r>
            <a:r>
              <a:rPr lang="ko-KR" altLang="en-US" dirty="0"/>
              <a:t>요소가 높게 다루어지는 것을 볼 수 있습니다</a:t>
            </a:r>
            <a:r>
              <a:rPr lang="en-US" altLang="ko-KR" dirty="0"/>
              <a:t>. </a:t>
            </a:r>
            <a:r>
              <a:rPr lang="ko-KR" altLang="en-US" dirty="0"/>
              <a:t>일반적으로 생각했던 </a:t>
            </a:r>
            <a:r>
              <a:rPr lang="en-US" altLang="ko-KR" dirty="0"/>
              <a:t>age, occupation </a:t>
            </a:r>
            <a:r>
              <a:rPr lang="ko-KR" altLang="en-US" dirty="0"/>
              <a:t>등 개인의 현재 신상 혹은 경제 지표를 나타내는 변수들은 신용등급에서 크게 중요도가 두드러지지 않았습니다</a:t>
            </a:r>
            <a:r>
              <a:rPr lang="en-US" altLang="ko-KR" dirty="0"/>
              <a:t>. </a:t>
            </a:r>
            <a:r>
              <a:rPr lang="ko-KR" altLang="en-US" dirty="0"/>
              <a:t>이렇게 신용등급 모델링을 진행 후에</a:t>
            </a:r>
            <a:r>
              <a:rPr lang="en-US" altLang="ko-KR" dirty="0"/>
              <a:t>, </a:t>
            </a:r>
            <a:r>
              <a:rPr lang="ko-KR" altLang="en-US" dirty="0"/>
              <a:t>추가적인 데이터 인사이트를 얻기 위한 작업을 진행했습니다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DC955-C5BE-488F-A1F5-A20B3BA328D5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14033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은행의 주요 수익원인 예대마진율이 연속 감소 추이를 보이고 있습니다</a:t>
            </a:r>
            <a:r>
              <a:rPr lang="en-US" altLang="ko-KR" dirty="0"/>
              <a:t>. </a:t>
            </a:r>
            <a:r>
              <a:rPr lang="ko-KR" altLang="en-US" dirty="0"/>
              <a:t>이는 특히 대출 규모의 연속 감소세 때문입니다</a:t>
            </a:r>
            <a:r>
              <a:rPr lang="en-US" altLang="ko-KR" dirty="0"/>
              <a:t>. (</a:t>
            </a:r>
            <a:r>
              <a:rPr lang="ko-KR" altLang="en-US" dirty="0"/>
              <a:t>그래프</a:t>
            </a:r>
            <a:r>
              <a:rPr lang="en-US" altLang="ko-KR" dirty="0"/>
              <a:t>)</a:t>
            </a:r>
            <a:r>
              <a:rPr lang="ko-KR" altLang="en-US" dirty="0"/>
              <a:t>시중은행 전체적으로 대출 규모가 감소하고 있습니다</a:t>
            </a:r>
            <a:r>
              <a:rPr lang="en-US" altLang="ko-KR" dirty="0"/>
              <a:t>. (</a:t>
            </a:r>
            <a:r>
              <a:rPr lang="ko-KR" altLang="en-US" dirty="0"/>
              <a:t>그래프</a:t>
            </a:r>
            <a:r>
              <a:rPr lang="en-US" altLang="ko-KR" dirty="0"/>
              <a:t>)</a:t>
            </a:r>
            <a:r>
              <a:rPr lang="ko-KR" altLang="en-US" dirty="0"/>
              <a:t>구체적으로 하나은행의 예대마진율도 연속 감소 추세를 보이고 있습니다</a:t>
            </a:r>
            <a:r>
              <a:rPr lang="en-US" altLang="ko-KR" dirty="0"/>
              <a:t>. </a:t>
            </a:r>
            <a:r>
              <a:rPr lang="ko-KR" altLang="en-US" dirty="0"/>
              <a:t>이러한 가운데 인터넷 뱅크는 전통 금융권에서 등한시한 </a:t>
            </a:r>
            <a:r>
              <a:rPr lang="ko-KR" altLang="en-US" dirty="0" err="1"/>
              <a:t>중저신용자</a:t>
            </a:r>
            <a:r>
              <a:rPr lang="ko-KR" altLang="en-US" dirty="0"/>
              <a:t> 즉</a:t>
            </a:r>
            <a:r>
              <a:rPr lang="en-US" altLang="ko-KR" dirty="0"/>
              <a:t>, </a:t>
            </a:r>
            <a:r>
              <a:rPr lang="ko-KR" altLang="en-US" dirty="0" err="1"/>
              <a:t>그레이존</a:t>
            </a:r>
            <a:r>
              <a:rPr lang="ko-KR" altLang="en-US" dirty="0"/>
              <a:t> 고객에게 공격적으로 대출 마케팅을 선보이며 파이를 가져가고 있습니다</a:t>
            </a:r>
            <a:r>
              <a:rPr lang="en-US" altLang="ko-KR" dirty="0"/>
              <a:t>. </a:t>
            </a:r>
            <a:r>
              <a:rPr lang="ko-KR" altLang="en-US" dirty="0"/>
              <a:t>이에 전통 금융권에서도 보다 더 정확한 신용등급 조회로 </a:t>
            </a:r>
            <a:r>
              <a:rPr lang="ko-KR" altLang="en-US" dirty="0" err="1"/>
              <a:t>대출디폴트</a:t>
            </a:r>
            <a:r>
              <a:rPr lang="ko-KR" altLang="en-US" dirty="0"/>
              <a:t> 리스크를 </a:t>
            </a:r>
            <a:r>
              <a:rPr lang="ko-KR" altLang="en-US" dirty="0" err="1"/>
              <a:t>줄여야할</a:t>
            </a:r>
            <a:r>
              <a:rPr lang="ko-KR" altLang="en-US" dirty="0"/>
              <a:t> 뿐만 아니라</a:t>
            </a:r>
            <a:r>
              <a:rPr lang="en-US" altLang="ko-KR" dirty="0"/>
              <a:t>, </a:t>
            </a:r>
            <a:r>
              <a:rPr lang="ko-KR" altLang="en-US" dirty="0"/>
              <a:t>이러한 </a:t>
            </a:r>
            <a:r>
              <a:rPr lang="ko-KR" altLang="en-US" dirty="0" err="1"/>
              <a:t>중저신용자인</a:t>
            </a:r>
            <a:r>
              <a:rPr lang="ko-KR" altLang="en-US" dirty="0"/>
              <a:t> </a:t>
            </a:r>
            <a:r>
              <a:rPr lang="ko-KR" altLang="en-US" dirty="0" err="1"/>
              <a:t>그레이존</a:t>
            </a:r>
            <a:r>
              <a:rPr lang="ko-KR" altLang="en-US" dirty="0"/>
              <a:t> 고객들 중에서도 신용위험이 적은 고객을 골라내어 적극적으로 대출 마케팅을 펼쳐야 할 필요성이 생겼습니다</a:t>
            </a:r>
            <a:r>
              <a:rPr lang="en-US" altLang="ko-KR" dirty="0"/>
              <a:t>. </a:t>
            </a:r>
            <a:r>
              <a:rPr lang="ko-KR" altLang="en-US" dirty="0"/>
              <a:t>따라서 본 프로젝트에서 정확한 대출 등급 산정하는 모델링과 </a:t>
            </a:r>
            <a:r>
              <a:rPr lang="ko-KR" altLang="en-US" dirty="0" err="1"/>
              <a:t>중저신용자인</a:t>
            </a:r>
            <a:r>
              <a:rPr lang="ko-KR" altLang="en-US" dirty="0"/>
              <a:t> </a:t>
            </a:r>
            <a:r>
              <a:rPr lang="ko-KR" altLang="en-US" dirty="0" err="1"/>
              <a:t>그레이존</a:t>
            </a:r>
            <a:r>
              <a:rPr lang="ko-KR" altLang="en-US" dirty="0"/>
              <a:t> 고객에게 기존신용등급 이외에 기준을 제안하고자 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DC955-C5BE-488F-A1F5-A20B3BA328D5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87676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앞서 진행한 과정을 토대로</a:t>
            </a:r>
            <a:r>
              <a:rPr lang="en-US" altLang="ko-KR" dirty="0"/>
              <a:t>, </a:t>
            </a:r>
            <a:r>
              <a:rPr lang="ko-KR" altLang="en-US" dirty="0"/>
              <a:t>중신용자를 </a:t>
            </a:r>
            <a:r>
              <a:rPr lang="en-US" altLang="ko-KR" dirty="0"/>
              <a:t>k-means clustering </a:t>
            </a:r>
            <a:r>
              <a:rPr lang="ko-KR" altLang="en-US" dirty="0"/>
              <a:t>으로 다시 </a:t>
            </a:r>
            <a:r>
              <a:rPr lang="ko-KR" altLang="en-US" dirty="0" err="1"/>
              <a:t>이진분류하는</a:t>
            </a:r>
            <a:r>
              <a:rPr lang="ko-KR" altLang="en-US" dirty="0"/>
              <a:t> 모델을 만들었습니다</a:t>
            </a:r>
            <a:r>
              <a:rPr lang="en-US" altLang="ko-KR" dirty="0"/>
              <a:t>. </a:t>
            </a:r>
            <a:r>
              <a:rPr lang="ko-KR" altLang="en-US" dirty="0"/>
              <a:t>중신용자 중에서도 상대적으로 신용이 좋은 고객과 그렇지 않은 고객을 분류해내기 </a:t>
            </a:r>
            <a:r>
              <a:rPr lang="ko-KR" altLang="en-US" dirty="0" err="1"/>
              <a:t>위함입니다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 </a:t>
            </a:r>
            <a:r>
              <a:rPr lang="ko-KR" altLang="en-US" dirty="0"/>
              <a:t>이러한 클러스터링 작업에서 </a:t>
            </a:r>
            <a:r>
              <a:rPr lang="en-US" altLang="ko-KR" dirty="0"/>
              <a:t>k-means clustering</a:t>
            </a:r>
            <a:r>
              <a:rPr lang="ko-KR" altLang="en-US" dirty="0"/>
              <a:t>을 적용한 이유는 수렴성이 보장될 뿐만이 아니라 사전에 특정 변수에 대한 역할 정의가 필요하지 않아서 알고리즘 적용이 비교적  편리했기 때문입니다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DC955-C5BE-488F-A1F5-A20B3BA328D5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30982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지금까지 클러스터링으로 중신용자를 중고신용자</a:t>
            </a:r>
            <a:r>
              <a:rPr lang="en-US" altLang="ko-KR" dirty="0"/>
              <a:t>, </a:t>
            </a:r>
            <a:r>
              <a:rPr lang="ko-KR" altLang="en-US" dirty="0" err="1"/>
              <a:t>중저신용자로</a:t>
            </a:r>
            <a:r>
              <a:rPr lang="ko-KR" altLang="en-US" dirty="0"/>
              <a:t> 분류했다면 </a:t>
            </a:r>
            <a:r>
              <a:rPr lang="en-US" altLang="ko-KR" dirty="0"/>
              <a:t>, </a:t>
            </a:r>
            <a:r>
              <a:rPr lang="ko-KR" altLang="en-US" dirty="0"/>
              <a:t>이제는 어떠한 </a:t>
            </a:r>
            <a:r>
              <a:rPr lang="ko-KR" altLang="en-US" dirty="0" err="1"/>
              <a:t>요인들때문에</a:t>
            </a:r>
            <a:r>
              <a:rPr lang="ko-KR" altLang="en-US" dirty="0"/>
              <a:t> 이러한 이진분류가 가능했는지를 통계 분석해보았습니다</a:t>
            </a:r>
            <a:r>
              <a:rPr lang="en-US" altLang="ko-KR" dirty="0"/>
              <a:t>. </a:t>
            </a:r>
            <a:r>
              <a:rPr lang="ko-KR" altLang="en-US" dirty="0"/>
              <a:t>먼저 </a:t>
            </a:r>
            <a:r>
              <a:rPr lang="en-US" altLang="ko-KR" dirty="0"/>
              <a:t>T </a:t>
            </a:r>
            <a:r>
              <a:rPr lang="ko-KR" altLang="en-US" dirty="0"/>
              <a:t>검정을 수행했을 시에 </a:t>
            </a:r>
            <a:r>
              <a:rPr lang="en-US" altLang="ko-KR" dirty="0"/>
              <a:t>total EMI per month, outstanding debt, delay from due date, credit utilization ratio </a:t>
            </a:r>
            <a:r>
              <a:rPr lang="ko-KR" altLang="en-US" dirty="0"/>
              <a:t>변수들은 모두 유의미하다는 결론을 얻었습니다</a:t>
            </a:r>
            <a:r>
              <a:rPr lang="en-US" altLang="ko-KR" dirty="0"/>
              <a:t>. </a:t>
            </a:r>
            <a:r>
              <a:rPr lang="ko-KR" altLang="en-US" dirty="0"/>
              <a:t>즉 중신용자들을 </a:t>
            </a:r>
            <a:r>
              <a:rPr lang="ko-KR" altLang="en-US" dirty="0" err="1"/>
              <a:t>재분류하는데</a:t>
            </a:r>
            <a:r>
              <a:rPr lang="ko-KR" altLang="en-US" dirty="0"/>
              <a:t> 이 변수들이 크게 영향을 미친 것이라고 해석할 수 있습니다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 </a:t>
            </a:r>
            <a:r>
              <a:rPr lang="ko-KR" altLang="en-US" dirty="0"/>
              <a:t>다음으로 </a:t>
            </a:r>
            <a:r>
              <a:rPr lang="ko-KR" altLang="en-US" dirty="0" err="1"/>
              <a:t>카이제곱</a:t>
            </a:r>
            <a:r>
              <a:rPr lang="ko-KR" altLang="en-US" dirty="0"/>
              <a:t> 검정을 수행했을 시에는 </a:t>
            </a:r>
            <a:r>
              <a:rPr lang="en-US" altLang="ko-KR" dirty="0"/>
              <a:t>num of delayed payment, num credit inquiries</a:t>
            </a:r>
            <a:r>
              <a:rPr lang="ko-KR" altLang="en-US" dirty="0"/>
              <a:t>변수는 유의미하지 않았습니다</a:t>
            </a:r>
            <a:r>
              <a:rPr lang="en-US" altLang="ko-KR" dirty="0"/>
              <a:t>. </a:t>
            </a:r>
            <a:r>
              <a:rPr lang="ko-KR" altLang="en-US" dirty="0"/>
              <a:t>즉 중신용자들을 </a:t>
            </a:r>
            <a:r>
              <a:rPr lang="ko-KR" altLang="en-US" dirty="0" err="1"/>
              <a:t>재분류하는데</a:t>
            </a:r>
            <a:r>
              <a:rPr lang="ko-KR" altLang="en-US" dirty="0"/>
              <a:t> 별로 영향을 미치지 못 한 것입니다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DC955-C5BE-488F-A1F5-A20B3BA328D5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97453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클러스터링 분석 후 통계 분석까지 진행한 결과 주로 </a:t>
            </a:r>
            <a:r>
              <a:rPr lang="en-US" altLang="ko-KR" dirty="0"/>
              <a:t>EDA </a:t>
            </a:r>
            <a:r>
              <a:rPr lang="ko-KR" altLang="en-US" dirty="0"/>
              <a:t>에서 채무 부담 즉 채무 상환 의지로 정의한 변수들이 크게 영향을 미쳤습니다</a:t>
            </a:r>
            <a:r>
              <a:rPr lang="en-US" altLang="ko-KR" dirty="0"/>
              <a:t>. </a:t>
            </a:r>
            <a:r>
              <a:rPr lang="ko-KR" altLang="en-US" dirty="0"/>
              <a:t>따라서 이러한 변수들로 구성된 새로운 대출 승인 기준을 제안합니다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DC955-C5BE-488F-A1F5-A20B3BA328D5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43998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 앞서 말씀드린 더 정확한 개인 신용등급의 산정과 더 나아가서 </a:t>
            </a:r>
            <a:r>
              <a:rPr lang="en-US" altLang="ko-KR" dirty="0"/>
              <a:t>(</a:t>
            </a:r>
            <a:r>
              <a:rPr lang="ko-KR" altLang="en-US" dirty="0"/>
              <a:t>중신용자의 새로운 대출 기준</a:t>
            </a:r>
            <a:r>
              <a:rPr lang="en-US" altLang="ko-KR" dirty="0"/>
              <a:t>? </a:t>
            </a:r>
            <a:r>
              <a:rPr lang="ko-KR" altLang="en-US" dirty="0"/>
              <a:t>세부적 신용등급</a:t>
            </a:r>
            <a:r>
              <a:rPr lang="en-US" altLang="ko-KR" dirty="0"/>
              <a:t>?) </a:t>
            </a:r>
            <a:r>
              <a:rPr lang="ko-KR" altLang="en-US" dirty="0"/>
              <a:t>전략을 제공하기 위해서 다음과 같이 프로젝트를 진행하였습니다</a:t>
            </a:r>
            <a:r>
              <a:rPr lang="en-US" altLang="ko-KR" dirty="0"/>
              <a:t>. </a:t>
            </a:r>
            <a:r>
              <a:rPr lang="ko-KR" altLang="en-US" dirty="0"/>
              <a:t>데이터 탐색 </a:t>
            </a:r>
            <a:r>
              <a:rPr lang="en-US" altLang="ko-KR" dirty="0"/>
              <a:t>=&gt; </a:t>
            </a:r>
            <a:r>
              <a:rPr lang="ko-KR" altLang="en-US" dirty="0"/>
              <a:t>데이터 </a:t>
            </a:r>
            <a:r>
              <a:rPr lang="ko-KR" altLang="en-US" dirty="0" err="1"/>
              <a:t>전처리</a:t>
            </a:r>
            <a:r>
              <a:rPr lang="ko-KR" altLang="en-US" dirty="0"/>
              <a:t> </a:t>
            </a:r>
            <a:r>
              <a:rPr lang="en-US" altLang="ko-KR" dirty="0"/>
              <a:t>=&gt; </a:t>
            </a:r>
            <a:r>
              <a:rPr lang="ko-KR" altLang="en-US" dirty="0"/>
              <a:t>모델링 </a:t>
            </a:r>
            <a:r>
              <a:rPr lang="en-US" altLang="ko-KR" dirty="0"/>
              <a:t>=&gt; 3</a:t>
            </a:r>
            <a:r>
              <a:rPr lang="ko-KR" altLang="en-US" dirty="0"/>
              <a:t>가지 </a:t>
            </a:r>
            <a:r>
              <a:rPr lang="en-US" altLang="ko-KR" dirty="0"/>
              <a:t>class </a:t>
            </a:r>
            <a:r>
              <a:rPr lang="ko-KR" altLang="en-US" dirty="0"/>
              <a:t>등급 산정 </a:t>
            </a:r>
            <a:r>
              <a:rPr lang="en-US" altLang="ko-KR" dirty="0"/>
              <a:t>=&gt; </a:t>
            </a:r>
            <a:r>
              <a:rPr lang="ko-KR" altLang="en-US" dirty="0"/>
              <a:t>클러스터링</a:t>
            </a:r>
            <a:r>
              <a:rPr lang="en-US" altLang="ko-KR" dirty="0"/>
              <a:t>() =&gt; </a:t>
            </a:r>
            <a:r>
              <a:rPr lang="ko-KR" altLang="en-US" dirty="0"/>
              <a:t>중신용자를 위한 새로운 대출 잠재기준 제안 단계까지 진행하였습니다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DC955-C5BE-488F-A1F5-A20B3BA328D5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82812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 대출 심사에 영향을 미치는 요인들을 </a:t>
            </a:r>
            <a:r>
              <a:rPr lang="en-US" altLang="ko-KR" dirty="0"/>
              <a:t>3</a:t>
            </a:r>
            <a:r>
              <a:rPr lang="ko-KR" altLang="en-US" dirty="0"/>
              <a:t>가지로 나눠서 </a:t>
            </a:r>
            <a:r>
              <a:rPr lang="en-US" altLang="ko-KR" dirty="0"/>
              <a:t>EDA</a:t>
            </a:r>
            <a:r>
              <a:rPr lang="ko-KR" altLang="en-US" dirty="0"/>
              <a:t>를 진행하였습니다</a:t>
            </a:r>
            <a:r>
              <a:rPr lang="en-US" altLang="ko-KR" dirty="0"/>
              <a:t>. </a:t>
            </a:r>
            <a:r>
              <a:rPr lang="ko-KR" altLang="en-US" dirty="0"/>
              <a:t>현재 고객이 부담하는 채무 부담</a:t>
            </a:r>
            <a:r>
              <a:rPr lang="en-US" altLang="ko-KR" dirty="0"/>
              <a:t>, </a:t>
            </a:r>
            <a:r>
              <a:rPr lang="ko-KR" altLang="en-US" dirty="0"/>
              <a:t>현재 고객의 직업 안정성과 연령</a:t>
            </a:r>
            <a:r>
              <a:rPr lang="en-US" altLang="ko-KR" dirty="0"/>
              <a:t>,</a:t>
            </a:r>
            <a:r>
              <a:rPr lang="ko-KR" altLang="en-US" dirty="0" err="1"/>
              <a:t>연수입</a:t>
            </a:r>
            <a:r>
              <a:rPr lang="ko-KR" altLang="en-US" dirty="0"/>
              <a:t> 등 고객의 성향까지 나타내는 고객 상황</a:t>
            </a:r>
            <a:r>
              <a:rPr lang="en-US" altLang="ko-KR" dirty="0"/>
              <a:t>, </a:t>
            </a:r>
            <a:r>
              <a:rPr lang="ko-KR" altLang="en-US" dirty="0"/>
              <a:t>과거 고객의 신용등급을 반영한 이자율</a:t>
            </a:r>
            <a:r>
              <a:rPr lang="en-US" altLang="ko-KR" dirty="0"/>
              <a:t>, </a:t>
            </a:r>
            <a:r>
              <a:rPr lang="ko-KR" altLang="en-US" dirty="0"/>
              <a:t>이렇게 </a:t>
            </a:r>
            <a:r>
              <a:rPr lang="en-US" altLang="ko-KR" dirty="0"/>
              <a:t>3</a:t>
            </a:r>
            <a:r>
              <a:rPr lang="ko-KR" altLang="en-US" dirty="0"/>
              <a:t>가지로 나눴습니다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DC955-C5BE-488F-A1F5-A20B3BA328D5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84089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 먼저 </a:t>
            </a:r>
            <a:r>
              <a:rPr lang="en-US" altLang="ko-KR" dirty="0"/>
              <a:t>target </a:t>
            </a:r>
            <a:r>
              <a:rPr lang="ko-KR" altLang="en-US" dirty="0"/>
              <a:t>값인 신용등급부터 살펴봤을 때</a:t>
            </a:r>
            <a:r>
              <a:rPr lang="en-US" altLang="ko-KR" dirty="0"/>
              <a:t>, </a:t>
            </a:r>
            <a:r>
              <a:rPr lang="ko-KR" altLang="en-US" dirty="0"/>
              <a:t>각 등급별 비율이 </a:t>
            </a:r>
            <a:r>
              <a:rPr lang="en-US" altLang="ko-KR" dirty="0"/>
              <a:t>2:5:3 </a:t>
            </a:r>
            <a:r>
              <a:rPr lang="ko-KR" altLang="en-US" dirty="0"/>
              <a:t>으로 불균형 데이터임을 파악했습니다</a:t>
            </a:r>
            <a:r>
              <a:rPr lang="en-US" altLang="ko-KR" dirty="0"/>
              <a:t>. </a:t>
            </a:r>
            <a:r>
              <a:rPr lang="ko-KR" altLang="en-US" dirty="0"/>
              <a:t>이 중에서도 </a:t>
            </a:r>
            <a:r>
              <a:rPr lang="en-US" altLang="ko-KR" dirty="0"/>
              <a:t>standard </a:t>
            </a:r>
            <a:r>
              <a:rPr lang="ko-KR" altLang="en-US" dirty="0"/>
              <a:t>등급이 절반 가까이 차지하고 있습니다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</a:t>
            </a:r>
            <a:r>
              <a:rPr lang="ko-KR" altLang="en-US" dirty="0"/>
              <a:t>다음으로</a:t>
            </a:r>
            <a:r>
              <a:rPr lang="en-US" altLang="ko-KR" dirty="0"/>
              <a:t>, </a:t>
            </a:r>
            <a:r>
              <a:rPr lang="ko-KR" altLang="en-US" dirty="0"/>
              <a:t>이자율과 신용등급을 살펴보자면</a:t>
            </a:r>
            <a:r>
              <a:rPr lang="en-US" altLang="ko-KR" dirty="0"/>
              <a:t>, </a:t>
            </a:r>
            <a:r>
              <a:rPr lang="ko-KR" altLang="en-US" dirty="0"/>
              <a:t>이자율이 클수록 </a:t>
            </a:r>
            <a:r>
              <a:rPr lang="ko-KR" altLang="en-US" dirty="0" err="1"/>
              <a:t>저신용자</a:t>
            </a:r>
            <a:r>
              <a:rPr lang="ko-KR" altLang="en-US" dirty="0"/>
              <a:t> 비율이 증가하고 있습니다</a:t>
            </a:r>
            <a:r>
              <a:rPr lang="en-US" altLang="ko-KR" dirty="0"/>
              <a:t>. </a:t>
            </a:r>
            <a:r>
              <a:rPr lang="ko-KR" altLang="en-US" dirty="0"/>
              <a:t>전체적으로 봤을 때 이자율별 신용등급 분포는 균일한 편입니다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DC955-C5BE-488F-A1F5-A20B3BA328D5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45912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 다음으로 개인 신상 정보를 나타내는 개인 상황을 살펴보겠습니다</a:t>
            </a:r>
            <a:r>
              <a:rPr lang="en-US" altLang="ko-KR" dirty="0"/>
              <a:t>. </a:t>
            </a:r>
            <a:r>
              <a:rPr lang="ko-KR" altLang="en-US" dirty="0"/>
              <a:t>개인 상황을 나타내는 지표로 연령</a:t>
            </a:r>
            <a:r>
              <a:rPr lang="en-US" altLang="ko-KR" dirty="0"/>
              <a:t>, </a:t>
            </a:r>
            <a:r>
              <a:rPr lang="ko-KR" altLang="en-US" dirty="0"/>
              <a:t>연 수입</a:t>
            </a:r>
            <a:r>
              <a:rPr lang="en-US" altLang="ko-KR" dirty="0"/>
              <a:t>, </a:t>
            </a:r>
            <a:r>
              <a:rPr lang="ko-KR" altLang="en-US" dirty="0"/>
              <a:t>직업 등을 살펴보았는데</a:t>
            </a:r>
            <a:r>
              <a:rPr lang="en-US" altLang="ko-KR" dirty="0"/>
              <a:t>, </a:t>
            </a:r>
            <a:r>
              <a:rPr lang="ko-KR" altLang="en-US" dirty="0"/>
              <a:t>각 </a:t>
            </a:r>
            <a:r>
              <a:rPr lang="ko-KR" altLang="en-US" dirty="0" err="1"/>
              <a:t>지표별</a:t>
            </a:r>
            <a:r>
              <a:rPr lang="ko-KR" altLang="en-US" dirty="0"/>
              <a:t> 신용등급 분포는 대부분 균일하게 나타났습니다</a:t>
            </a:r>
            <a:r>
              <a:rPr lang="en-US" altLang="ko-KR" dirty="0"/>
              <a:t>. </a:t>
            </a:r>
            <a:r>
              <a:rPr lang="ko-KR" altLang="en-US" dirty="0"/>
              <a:t>추가적으로 </a:t>
            </a:r>
            <a:r>
              <a:rPr lang="ko-KR" altLang="en-US" dirty="0" err="1"/>
              <a:t>변수별</a:t>
            </a:r>
            <a:r>
              <a:rPr lang="ko-KR" altLang="en-US" dirty="0"/>
              <a:t> 특징만 짚어보자면</a:t>
            </a:r>
          </a:p>
          <a:p>
            <a:r>
              <a:rPr lang="ko-KR" altLang="en-US" dirty="0"/>
              <a:t> 현재 연령은 나이대별로 신용등급 분포는 비슷하나</a:t>
            </a:r>
            <a:r>
              <a:rPr lang="en-US" altLang="ko-KR" dirty="0"/>
              <a:t>, </a:t>
            </a:r>
            <a:r>
              <a:rPr lang="ko-KR" altLang="en-US" dirty="0"/>
              <a:t>나이가 들수록 </a:t>
            </a:r>
            <a:r>
              <a:rPr lang="en-US" altLang="ko-KR" dirty="0"/>
              <a:t>good</a:t>
            </a:r>
            <a:r>
              <a:rPr lang="ko-KR" altLang="en-US" dirty="0"/>
              <a:t>과 </a:t>
            </a:r>
            <a:r>
              <a:rPr lang="en-US" altLang="ko-KR" dirty="0"/>
              <a:t>poor </a:t>
            </a:r>
            <a:r>
              <a:rPr lang="ko-KR" altLang="en-US" dirty="0"/>
              <a:t>등급의 비율이 늘어나는 경향을 보입니다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</a:t>
            </a:r>
            <a:r>
              <a:rPr lang="ko-KR" altLang="en-US" dirty="0"/>
              <a:t>연 수입은 이 데이터에서는 대다수가 낮은 수입을 받고 있으며 이는 특히 대출 절벽에 몰릴 가능성이 높은 </a:t>
            </a:r>
            <a:r>
              <a:rPr lang="ko-KR" altLang="en-US" dirty="0" err="1"/>
              <a:t>그레이존</a:t>
            </a:r>
            <a:r>
              <a:rPr lang="ko-KR" altLang="en-US" dirty="0"/>
              <a:t> 고객이 많다는 것을 의미합니다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DC955-C5BE-488F-A1F5-A20B3BA328D5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44268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 채무 부담 측면에서 데이터 탐색을 진행했습니다</a:t>
            </a:r>
            <a:r>
              <a:rPr lang="en-US" altLang="ko-KR" dirty="0"/>
              <a:t>. </a:t>
            </a:r>
            <a:r>
              <a:rPr lang="ko-KR" altLang="en-US" dirty="0"/>
              <a:t>개인 고객의 채무 상환 의지를 보기 위해서</a:t>
            </a:r>
            <a:r>
              <a:rPr lang="en-US" altLang="ko-KR" dirty="0"/>
              <a:t>, </a:t>
            </a:r>
            <a:r>
              <a:rPr lang="ko-KR" altLang="en-US" dirty="0"/>
              <a:t>월별 상환금액</a:t>
            </a:r>
            <a:r>
              <a:rPr lang="en-US" altLang="ko-KR" dirty="0"/>
              <a:t>, </a:t>
            </a:r>
            <a:r>
              <a:rPr lang="ko-KR" altLang="en-US" dirty="0" err="1"/>
              <a:t>리볼빙</a:t>
            </a:r>
            <a:r>
              <a:rPr lang="ko-KR" altLang="en-US" dirty="0"/>
              <a:t> 여부를 살펴보았습니다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</a:t>
            </a:r>
            <a:r>
              <a:rPr lang="ko-KR" altLang="en-US" dirty="0"/>
              <a:t>먼저 월별 상환금액과 신용등급 분포는 거의 균일한 분포를 보입니다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</a:t>
            </a:r>
            <a:r>
              <a:rPr lang="ko-KR" altLang="en-US" dirty="0"/>
              <a:t>다음으로 </a:t>
            </a:r>
            <a:r>
              <a:rPr lang="ko-KR" altLang="en-US" dirty="0" err="1"/>
              <a:t>리볼빙을</a:t>
            </a:r>
            <a:r>
              <a:rPr lang="ko-KR" altLang="en-US" dirty="0"/>
              <a:t> 한 경우에 상대적으로 </a:t>
            </a:r>
            <a:r>
              <a:rPr lang="en-US" altLang="ko-KR" dirty="0"/>
              <a:t>good </a:t>
            </a:r>
            <a:r>
              <a:rPr lang="ko-KR" altLang="en-US" dirty="0"/>
              <a:t>등급 비율이 적습니다</a:t>
            </a:r>
            <a:r>
              <a:rPr lang="en-US" altLang="ko-KR" dirty="0"/>
              <a:t>. </a:t>
            </a:r>
            <a:r>
              <a:rPr lang="ko-KR" altLang="en-US" dirty="0"/>
              <a:t>즉 </a:t>
            </a:r>
            <a:r>
              <a:rPr lang="ko-KR" altLang="en-US" dirty="0" err="1"/>
              <a:t>리볼빙은</a:t>
            </a:r>
            <a:r>
              <a:rPr lang="ko-KR" altLang="en-US" dirty="0"/>
              <a:t> 신용등급 관리가 어려운 사람들이 주로 사용한다는 의미입니다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DC955-C5BE-488F-A1F5-A20B3BA328D5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55876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앞서 말씀드린 </a:t>
            </a:r>
            <a:r>
              <a:rPr lang="en-US" altLang="ko-KR" dirty="0"/>
              <a:t>EDA </a:t>
            </a:r>
            <a:r>
              <a:rPr lang="ko-KR" altLang="en-US" dirty="0"/>
              <a:t>내용을 요약하자면</a:t>
            </a:r>
            <a:r>
              <a:rPr lang="en-US" altLang="ko-KR" dirty="0"/>
              <a:t>,</a:t>
            </a:r>
          </a:p>
          <a:p>
            <a:r>
              <a:rPr lang="en-US" altLang="ko-KR" dirty="0"/>
              <a:t> </a:t>
            </a:r>
            <a:r>
              <a:rPr lang="ko-KR" altLang="en-US" dirty="0"/>
              <a:t>이자율은 개인고객의 과거 신용등급이 반영된 지표입니다</a:t>
            </a:r>
            <a:r>
              <a:rPr lang="en-US" altLang="ko-KR" dirty="0"/>
              <a:t>. </a:t>
            </a:r>
            <a:r>
              <a:rPr lang="ko-KR" altLang="en-US" dirty="0"/>
              <a:t>이자율이 높을수록 </a:t>
            </a:r>
            <a:r>
              <a:rPr lang="ko-KR" altLang="en-US" dirty="0" err="1"/>
              <a:t>중저신용자가</a:t>
            </a:r>
            <a:r>
              <a:rPr lang="ko-KR" altLang="en-US" dirty="0"/>
              <a:t> 다수 분포하고 있음을 확인했습니다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</a:t>
            </a:r>
            <a:r>
              <a:rPr lang="ko-KR" altLang="en-US" dirty="0"/>
              <a:t>고객 상황의 경우 현재 고객의 경제 지표를 나타내는데</a:t>
            </a:r>
            <a:r>
              <a:rPr lang="en-US" altLang="ko-KR" dirty="0"/>
              <a:t>, </a:t>
            </a:r>
            <a:r>
              <a:rPr lang="ko-KR" altLang="en-US" dirty="0"/>
              <a:t>대부분 저소득자이고 각 연령</a:t>
            </a:r>
            <a:r>
              <a:rPr lang="en-US" altLang="ko-KR" dirty="0"/>
              <a:t>,</a:t>
            </a:r>
            <a:r>
              <a:rPr lang="ko-KR" altLang="en-US" dirty="0"/>
              <a:t>직업 별로 신용등급 분포는 균일했습니다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 </a:t>
            </a:r>
            <a:r>
              <a:rPr lang="ko-KR" altLang="en-US" dirty="0"/>
              <a:t>채무 부담은 채무 상환 의지를 나타내는데</a:t>
            </a:r>
            <a:r>
              <a:rPr lang="en-US" altLang="ko-KR" dirty="0"/>
              <a:t>, </a:t>
            </a:r>
            <a:r>
              <a:rPr lang="ko-KR" altLang="en-US" dirty="0"/>
              <a:t>특히 </a:t>
            </a:r>
            <a:r>
              <a:rPr lang="ko-KR" altLang="en-US" dirty="0" err="1"/>
              <a:t>리볼빙을</a:t>
            </a:r>
            <a:r>
              <a:rPr lang="ko-KR" altLang="en-US" dirty="0"/>
              <a:t> 사용할 시에 </a:t>
            </a:r>
            <a:r>
              <a:rPr lang="ko-KR" altLang="en-US" dirty="0" err="1"/>
              <a:t>저신용자가</a:t>
            </a:r>
            <a:r>
              <a:rPr lang="ko-KR" altLang="en-US" dirty="0"/>
              <a:t> 다수 분포한다는 특징이 두드러졌습니다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 </a:t>
            </a:r>
            <a:r>
              <a:rPr lang="ko-KR" altLang="en-US" dirty="0"/>
              <a:t>전반적인 </a:t>
            </a:r>
            <a:r>
              <a:rPr lang="en-US" altLang="ko-KR" dirty="0"/>
              <a:t>EDA </a:t>
            </a:r>
            <a:r>
              <a:rPr lang="ko-KR" altLang="en-US" dirty="0"/>
              <a:t>작업을 통해서</a:t>
            </a:r>
            <a:r>
              <a:rPr lang="en-US" altLang="ko-KR" dirty="0"/>
              <a:t>, </a:t>
            </a:r>
            <a:r>
              <a:rPr lang="ko-KR" altLang="en-US" dirty="0"/>
              <a:t>과거 신용등급이 반영된 이자율 뿐만이 아니라 채무 상환 의지도 신용등급 산정에 큰 영향을 미친다는 것을 알아냈습니다</a:t>
            </a:r>
            <a:r>
              <a:rPr lang="en-US" altLang="ko-KR" dirty="0"/>
              <a:t>. </a:t>
            </a:r>
            <a:r>
              <a:rPr lang="ko-KR" altLang="en-US" dirty="0"/>
              <a:t>따라서 정확한 등급 산정 모델링 뿐만이 아니라 다양한 관점에서 상관관계</a:t>
            </a:r>
            <a:r>
              <a:rPr lang="en-US" altLang="ko-KR" dirty="0"/>
              <a:t>,</a:t>
            </a:r>
            <a:r>
              <a:rPr lang="ko-KR" altLang="en-US" dirty="0"/>
              <a:t>통계 분석이 필요합니다</a:t>
            </a:r>
            <a:r>
              <a:rPr lang="en-US" altLang="ko-KR" dirty="0"/>
              <a:t>. </a:t>
            </a:r>
            <a:r>
              <a:rPr lang="ko-KR" altLang="en-US" dirty="0"/>
              <a:t>또한 본 프로젝트에서는 이렇게 데이터를 분석한 결과를 토대로</a:t>
            </a:r>
            <a:r>
              <a:rPr lang="en-US" altLang="ko-KR" dirty="0"/>
              <a:t>, </a:t>
            </a:r>
            <a:r>
              <a:rPr lang="ko-KR" altLang="en-US" dirty="0"/>
              <a:t>추가적인 데이터 인사이트 도출까지 달성했습니다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DC955-C5BE-488F-A1F5-A20B3BA328D5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54519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 앞선 </a:t>
            </a:r>
            <a:r>
              <a:rPr lang="en-US" altLang="ko-KR" dirty="0"/>
              <a:t>EDA </a:t>
            </a:r>
            <a:r>
              <a:rPr lang="ko-KR" altLang="en-US" dirty="0"/>
              <a:t>작업을 통해서 이상치가 의심되는 데이터 칼럼들 </a:t>
            </a:r>
            <a:r>
              <a:rPr lang="en-US" altLang="ko-KR" dirty="0"/>
              <a:t>age, annual income, outstanding debt </a:t>
            </a:r>
            <a:r>
              <a:rPr lang="ko-KR" altLang="en-US" dirty="0"/>
              <a:t>등을 확인했습니다</a:t>
            </a:r>
            <a:r>
              <a:rPr lang="en-US" altLang="ko-KR" dirty="0"/>
              <a:t>. </a:t>
            </a:r>
            <a:r>
              <a:rPr lang="ko-KR" altLang="en-US" dirty="0"/>
              <a:t>이러한 이상치를 자세히 확인하기 위해서 </a:t>
            </a:r>
            <a:r>
              <a:rPr lang="en-US" altLang="ko-KR" dirty="0"/>
              <a:t>Boxplot EDA</a:t>
            </a:r>
            <a:r>
              <a:rPr lang="ko-KR" altLang="en-US" dirty="0"/>
              <a:t>를 진행하고 </a:t>
            </a:r>
            <a:r>
              <a:rPr lang="en-US" altLang="ko-KR" dirty="0"/>
              <a:t>IQR </a:t>
            </a:r>
            <a:r>
              <a:rPr lang="ko-KR" altLang="en-US" dirty="0"/>
              <a:t>방식으로 이상치 처리를 진행했습니다</a:t>
            </a:r>
            <a:r>
              <a:rPr lang="en-US" altLang="ko-KR" dirty="0"/>
              <a:t>. </a:t>
            </a:r>
            <a:r>
              <a:rPr lang="ko-KR" altLang="en-US" dirty="0"/>
              <a:t>전체 데이터의 </a:t>
            </a:r>
            <a:r>
              <a:rPr lang="en-US" altLang="ko-KR" dirty="0"/>
              <a:t>75% </a:t>
            </a:r>
            <a:r>
              <a:rPr lang="ko-KR" altLang="en-US" dirty="0"/>
              <a:t>지점 </a:t>
            </a:r>
            <a:r>
              <a:rPr lang="en-US" altLang="ko-KR" dirty="0"/>
              <a:t>+ 1.5IQR </a:t>
            </a:r>
            <a:r>
              <a:rPr lang="ko-KR" altLang="en-US" dirty="0"/>
              <a:t>을 최댓값</a:t>
            </a:r>
            <a:r>
              <a:rPr lang="en-US" altLang="ko-KR" dirty="0"/>
              <a:t>, - 1.5IQR </a:t>
            </a:r>
            <a:r>
              <a:rPr lang="ko-KR" altLang="en-US" dirty="0"/>
              <a:t>을 최솟값으로 지정하고</a:t>
            </a:r>
            <a:r>
              <a:rPr lang="en-US" altLang="ko-KR" dirty="0"/>
              <a:t>, </a:t>
            </a:r>
            <a:r>
              <a:rPr lang="ko-KR" altLang="en-US" dirty="0"/>
              <a:t>이 범위를 벗어나는 데이터들은 이상치로 간주하여 모두 삭제하였습니다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DC955-C5BE-488F-A1F5-A20B3BA328D5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04062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err="1"/>
              <a:t>결측치</a:t>
            </a:r>
            <a:r>
              <a:rPr lang="ko-KR" altLang="en-US" dirty="0"/>
              <a:t> 처리는 수치형 변수와 범주형 변수로 나누어서 진행하였습니다</a:t>
            </a:r>
            <a:r>
              <a:rPr lang="en-US" altLang="ko-KR" dirty="0"/>
              <a:t>. Payment </a:t>
            </a:r>
            <a:r>
              <a:rPr lang="en-US" altLang="ko-KR" dirty="0" err="1"/>
              <a:t>Behaviour</a:t>
            </a:r>
            <a:r>
              <a:rPr lang="ko-KR" altLang="en-US" dirty="0"/>
              <a:t> 같은 수치형 변수는 </a:t>
            </a:r>
            <a:r>
              <a:rPr lang="en-US" altLang="ko-KR" dirty="0" err="1"/>
              <a:t>customer_ID</a:t>
            </a:r>
            <a:r>
              <a:rPr lang="ko-KR" altLang="en-US" dirty="0"/>
              <a:t> 로 그룹화한 후에 그룹별 중앙값으로 대체했습니다</a:t>
            </a:r>
            <a:r>
              <a:rPr lang="en-US" altLang="ko-KR" dirty="0"/>
              <a:t>. Monthly </a:t>
            </a:r>
            <a:r>
              <a:rPr lang="en-US" altLang="ko-KR" dirty="0" err="1"/>
              <a:t>inhand</a:t>
            </a:r>
            <a:r>
              <a:rPr lang="ko-KR" altLang="en-US" dirty="0"/>
              <a:t> </a:t>
            </a:r>
            <a:r>
              <a:rPr lang="en-US" altLang="ko-KR" dirty="0"/>
              <a:t>salary </a:t>
            </a:r>
            <a:r>
              <a:rPr lang="ko-KR" altLang="en-US" dirty="0"/>
              <a:t>와 같은 범주형 변수는 </a:t>
            </a:r>
            <a:r>
              <a:rPr lang="en-US" altLang="ko-KR" dirty="0" err="1"/>
              <a:t>customer_ID</a:t>
            </a:r>
            <a:r>
              <a:rPr lang="ko-KR" altLang="en-US" dirty="0"/>
              <a:t> 로 그룹화한 후에 그룹별 </a:t>
            </a:r>
            <a:r>
              <a:rPr lang="ko-KR" altLang="en-US" dirty="0" err="1"/>
              <a:t>최빈값이</a:t>
            </a:r>
            <a:r>
              <a:rPr lang="ko-KR" altLang="en-US" dirty="0"/>
              <a:t> 있으면 바로 대체하고</a:t>
            </a:r>
            <a:r>
              <a:rPr lang="en-US" altLang="ko-KR" dirty="0"/>
              <a:t>, </a:t>
            </a:r>
            <a:r>
              <a:rPr lang="ko-KR" altLang="en-US" dirty="0" err="1"/>
              <a:t>최빈값이</a:t>
            </a:r>
            <a:r>
              <a:rPr lang="ko-KR" altLang="en-US" dirty="0"/>
              <a:t> 없는 경우에는 중앙값으로 대체하였습니다</a:t>
            </a:r>
            <a:r>
              <a:rPr lang="en-US" altLang="ko-KR" dirty="0"/>
              <a:t>. </a:t>
            </a:r>
            <a:r>
              <a:rPr lang="ko-KR" altLang="en-US" dirty="0"/>
              <a:t>이때 </a:t>
            </a:r>
            <a:r>
              <a:rPr lang="ko-KR" altLang="en-US" dirty="0" err="1"/>
              <a:t>의미없는</a:t>
            </a:r>
            <a:r>
              <a:rPr lang="ko-KR" altLang="en-US" dirty="0"/>
              <a:t> 데이터는 모두 </a:t>
            </a:r>
            <a:r>
              <a:rPr lang="en-US" altLang="ko-KR" dirty="0" err="1"/>
              <a:t>NaN</a:t>
            </a:r>
            <a:r>
              <a:rPr lang="ko-KR" altLang="en-US" dirty="0"/>
              <a:t>값으로 대체한 후에 미리 </a:t>
            </a:r>
            <a:r>
              <a:rPr lang="ko-KR" altLang="en-US" dirty="0" err="1"/>
              <a:t>정해둔</a:t>
            </a:r>
            <a:r>
              <a:rPr lang="ko-KR" altLang="en-US" dirty="0"/>
              <a:t> </a:t>
            </a:r>
            <a:r>
              <a:rPr lang="ko-KR" altLang="en-US" dirty="0" err="1"/>
              <a:t>결측치</a:t>
            </a:r>
            <a:r>
              <a:rPr lang="ko-KR" altLang="en-US" dirty="0"/>
              <a:t> 처리 방법을 적용했습니다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DC955-C5BE-488F-A1F5-A20B3BA328D5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27901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svg"/><Relationship Id="rId4" Type="http://schemas.openxmlformats.org/officeDocument/2006/relationships/image" Target="../media/image2.sv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6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svg"/><Relationship Id="rId3" Type="http://schemas.openxmlformats.org/officeDocument/2006/relationships/image" Target="../media/image19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20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19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svg"/><Relationship Id="rId5" Type="http://schemas.openxmlformats.org/officeDocument/2006/relationships/image" Target="../media/image71.png"/><Relationship Id="rId4" Type="http://schemas.openxmlformats.org/officeDocument/2006/relationships/image" Target="../media/image20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75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svg"/><Relationship Id="rId5" Type="http://schemas.openxmlformats.org/officeDocument/2006/relationships/image" Target="../media/image77.png"/><Relationship Id="rId4" Type="http://schemas.openxmlformats.org/officeDocument/2006/relationships/image" Target="../media/image76.sv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79.png"/><Relationship Id="rId7" Type="http://schemas.openxmlformats.org/officeDocument/2006/relationships/image" Target="../media/image76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5.png"/><Relationship Id="rId11" Type="http://schemas.openxmlformats.org/officeDocument/2006/relationships/image" Target="../media/image22.svg"/><Relationship Id="rId5" Type="http://schemas.openxmlformats.org/officeDocument/2006/relationships/image" Target="../media/image81.png"/><Relationship Id="rId10" Type="http://schemas.openxmlformats.org/officeDocument/2006/relationships/image" Target="../media/image21.png"/><Relationship Id="rId4" Type="http://schemas.openxmlformats.org/officeDocument/2006/relationships/image" Target="../media/image80.png"/><Relationship Id="rId9" Type="http://schemas.openxmlformats.org/officeDocument/2006/relationships/image" Target="../media/image78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21.png"/><Relationship Id="rId7" Type="http://schemas.openxmlformats.org/officeDocument/2006/relationships/image" Target="../media/image8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22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svg"/><Relationship Id="rId3" Type="http://schemas.openxmlformats.org/officeDocument/2006/relationships/image" Target="../media/image86.png"/><Relationship Id="rId7" Type="http://schemas.openxmlformats.org/officeDocument/2006/relationships/image" Target="../media/image77.png"/><Relationship Id="rId12" Type="http://schemas.openxmlformats.org/officeDocument/2006/relationships/image" Target="../media/image8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6.svg"/><Relationship Id="rId11" Type="http://schemas.openxmlformats.org/officeDocument/2006/relationships/image" Target="../media/image88.png"/><Relationship Id="rId5" Type="http://schemas.openxmlformats.org/officeDocument/2006/relationships/image" Target="../media/image75.png"/><Relationship Id="rId10" Type="http://schemas.openxmlformats.org/officeDocument/2006/relationships/image" Target="../media/image22.svg"/><Relationship Id="rId4" Type="http://schemas.openxmlformats.org/officeDocument/2006/relationships/image" Target="../media/image87.svg"/><Relationship Id="rId9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svg"/><Relationship Id="rId3" Type="http://schemas.openxmlformats.org/officeDocument/2006/relationships/image" Target="../media/image90.png"/><Relationship Id="rId7" Type="http://schemas.openxmlformats.org/officeDocument/2006/relationships/image" Target="../media/image77.png"/><Relationship Id="rId12" Type="http://schemas.openxmlformats.org/officeDocument/2006/relationships/image" Target="../media/image95.sv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6.svg"/><Relationship Id="rId11" Type="http://schemas.openxmlformats.org/officeDocument/2006/relationships/image" Target="../media/image94.png"/><Relationship Id="rId5" Type="http://schemas.openxmlformats.org/officeDocument/2006/relationships/image" Target="../media/image75.png"/><Relationship Id="rId10" Type="http://schemas.openxmlformats.org/officeDocument/2006/relationships/image" Target="../media/image93.svg"/><Relationship Id="rId4" Type="http://schemas.openxmlformats.org/officeDocument/2006/relationships/image" Target="../media/image91.png"/><Relationship Id="rId9" Type="http://schemas.openxmlformats.org/officeDocument/2006/relationships/image" Target="../media/image9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76.svg"/><Relationship Id="rId7" Type="http://schemas.openxmlformats.org/officeDocument/2006/relationships/image" Target="../media/image22.sv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78.svg"/><Relationship Id="rId4" Type="http://schemas.openxmlformats.org/officeDocument/2006/relationships/image" Target="../media/image77.png"/><Relationship Id="rId9" Type="http://schemas.openxmlformats.org/officeDocument/2006/relationships/image" Target="../media/image97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76.svg"/><Relationship Id="rId7" Type="http://schemas.openxmlformats.org/officeDocument/2006/relationships/image" Target="../media/image99.sv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8.png"/><Relationship Id="rId11" Type="http://schemas.openxmlformats.org/officeDocument/2006/relationships/image" Target="../media/image22.svg"/><Relationship Id="rId5" Type="http://schemas.openxmlformats.org/officeDocument/2006/relationships/image" Target="../media/image78.svg"/><Relationship Id="rId10" Type="http://schemas.openxmlformats.org/officeDocument/2006/relationships/image" Target="../media/image21.png"/><Relationship Id="rId4" Type="http://schemas.openxmlformats.org/officeDocument/2006/relationships/image" Target="../media/image77.png"/><Relationship Id="rId9" Type="http://schemas.openxmlformats.org/officeDocument/2006/relationships/image" Target="../media/image97.sv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75.png"/><Relationship Id="rId7" Type="http://schemas.openxmlformats.org/officeDocument/2006/relationships/image" Target="../media/image10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svg"/><Relationship Id="rId5" Type="http://schemas.openxmlformats.org/officeDocument/2006/relationships/image" Target="../media/image77.png"/><Relationship Id="rId10" Type="http://schemas.openxmlformats.org/officeDocument/2006/relationships/image" Target="../media/image101.png"/><Relationship Id="rId4" Type="http://schemas.openxmlformats.org/officeDocument/2006/relationships/image" Target="../media/image76.svg"/><Relationship Id="rId9" Type="http://schemas.openxmlformats.org/officeDocument/2006/relationships/image" Target="../media/image22.sv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108.png"/><Relationship Id="rId3" Type="http://schemas.openxmlformats.org/officeDocument/2006/relationships/image" Target="../media/image103.svg"/><Relationship Id="rId7" Type="http://schemas.openxmlformats.org/officeDocument/2006/relationships/image" Target="../media/image76.svg"/><Relationship Id="rId12" Type="http://schemas.openxmlformats.org/officeDocument/2006/relationships/image" Target="../media/image107.sv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5.png"/><Relationship Id="rId11" Type="http://schemas.openxmlformats.org/officeDocument/2006/relationships/image" Target="../media/image106.png"/><Relationship Id="rId5" Type="http://schemas.openxmlformats.org/officeDocument/2006/relationships/image" Target="../media/image105.svg"/><Relationship Id="rId10" Type="http://schemas.openxmlformats.org/officeDocument/2006/relationships/image" Target="../media/image78.svg"/><Relationship Id="rId4" Type="http://schemas.openxmlformats.org/officeDocument/2006/relationships/image" Target="../media/image104.png"/><Relationship Id="rId9" Type="http://schemas.openxmlformats.org/officeDocument/2006/relationships/image" Target="../media/image77.png"/><Relationship Id="rId14" Type="http://schemas.openxmlformats.org/officeDocument/2006/relationships/image" Target="../media/image109.sv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svg"/><Relationship Id="rId13" Type="http://schemas.openxmlformats.org/officeDocument/2006/relationships/image" Target="../media/image120.png"/><Relationship Id="rId18" Type="http://schemas.openxmlformats.org/officeDocument/2006/relationships/image" Target="../media/image125.png"/><Relationship Id="rId3" Type="http://schemas.openxmlformats.org/officeDocument/2006/relationships/image" Target="../media/image110.png"/><Relationship Id="rId21" Type="http://schemas.openxmlformats.org/officeDocument/2006/relationships/image" Target="../media/image20.svg"/><Relationship Id="rId7" Type="http://schemas.openxmlformats.org/officeDocument/2006/relationships/image" Target="../media/image114.png"/><Relationship Id="rId12" Type="http://schemas.openxmlformats.org/officeDocument/2006/relationships/image" Target="../media/image119.png"/><Relationship Id="rId17" Type="http://schemas.openxmlformats.org/officeDocument/2006/relationships/image" Target="../media/image124.sv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123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3.svg"/><Relationship Id="rId11" Type="http://schemas.openxmlformats.org/officeDocument/2006/relationships/image" Target="../media/image118.svg"/><Relationship Id="rId5" Type="http://schemas.openxmlformats.org/officeDocument/2006/relationships/image" Target="../media/image112.png"/><Relationship Id="rId15" Type="http://schemas.openxmlformats.org/officeDocument/2006/relationships/image" Target="../media/image122.svg"/><Relationship Id="rId10" Type="http://schemas.openxmlformats.org/officeDocument/2006/relationships/image" Target="../media/image117.png"/><Relationship Id="rId19" Type="http://schemas.openxmlformats.org/officeDocument/2006/relationships/image" Target="../media/image126.svg"/><Relationship Id="rId4" Type="http://schemas.openxmlformats.org/officeDocument/2006/relationships/image" Target="../media/image111.svg"/><Relationship Id="rId9" Type="http://schemas.openxmlformats.org/officeDocument/2006/relationships/image" Target="../media/image116.jpeg"/><Relationship Id="rId14" Type="http://schemas.openxmlformats.org/officeDocument/2006/relationships/image" Target="../media/image12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svg"/><Relationship Id="rId5" Type="http://schemas.openxmlformats.org/officeDocument/2006/relationships/image" Target="../media/image77.png"/><Relationship Id="rId4" Type="http://schemas.openxmlformats.org/officeDocument/2006/relationships/image" Target="../media/image76.sv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3" Type="http://schemas.openxmlformats.org/officeDocument/2006/relationships/image" Target="../media/image75.png"/><Relationship Id="rId7" Type="http://schemas.openxmlformats.org/officeDocument/2006/relationships/image" Target="../media/image1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svg"/><Relationship Id="rId5" Type="http://schemas.openxmlformats.org/officeDocument/2006/relationships/image" Target="../media/image77.png"/><Relationship Id="rId10" Type="http://schemas.openxmlformats.org/officeDocument/2006/relationships/image" Target="../media/image130.png"/><Relationship Id="rId4" Type="http://schemas.openxmlformats.org/officeDocument/2006/relationships/image" Target="../media/image76.svg"/><Relationship Id="rId9" Type="http://schemas.openxmlformats.org/officeDocument/2006/relationships/image" Target="../media/image129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76.svg"/><Relationship Id="rId7" Type="http://schemas.openxmlformats.org/officeDocument/2006/relationships/image" Target="../media/image132.tif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1.jpeg"/><Relationship Id="rId5" Type="http://schemas.openxmlformats.org/officeDocument/2006/relationships/image" Target="../media/image78.svg"/><Relationship Id="rId4" Type="http://schemas.openxmlformats.org/officeDocument/2006/relationships/image" Target="../media/image77.png"/><Relationship Id="rId9" Type="http://schemas.openxmlformats.org/officeDocument/2006/relationships/image" Target="../media/image87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svg"/><Relationship Id="rId5" Type="http://schemas.openxmlformats.org/officeDocument/2006/relationships/image" Target="../media/image77.png"/><Relationship Id="rId4" Type="http://schemas.openxmlformats.org/officeDocument/2006/relationships/image" Target="../media/image76.sv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3" Type="http://schemas.openxmlformats.org/officeDocument/2006/relationships/image" Target="../media/image135.png"/><Relationship Id="rId7" Type="http://schemas.openxmlformats.org/officeDocument/2006/relationships/image" Target="../media/image115.svg"/><Relationship Id="rId12" Type="http://schemas.openxmlformats.org/officeDocument/2006/relationships/image" Target="../media/image140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4.png"/><Relationship Id="rId11" Type="http://schemas.openxmlformats.org/officeDocument/2006/relationships/image" Target="../media/image139.png"/><Relationship Id="rId5" Type="http://schemas.openxmlformats.org/officeDocument/2006/relationships/image" Target="../media/image113.svg"/><Relationship Id="rId10" Type="http://schemas.openxmlformats.org/officeDocument/2006/relationships/image" Target="../media/image138.png"/><Relationship Id="rId4" Type="http://schemas.openxmlformats.org/officeDocument/2006/relationships/image" Target="../media/image112.png"/><Relationship Id="rId9" Type="http://schemas.openxmlformats.org/officeDocument/2006/relationships/image" Target="../media/image137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75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svg"/><Relationship Id="rId5" Type="http://schemas.openxmlformats.org/officeDocument/2006/relationships/image" Target="../media/image77.png"/><Relationship Id="rId4" Type="http://schemas.openxmlformats.org/officeDocument/2006/relationships/image" Target="../media/image76.sv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svg"/><Relationship Id="rId7" Type="http://schemas.openxmlformats.org/officeDocument/2006/relationships/image" Target="../media/image76.sv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5.png"/><Relationship Id="rId5" Type="http://schemas.openxmlformats.org/officeDocument/2006/relationships/image" Target="../media/image78.svg"/><Relationship Id="rId4" Type="http://schemas.openxmlformats.org/officeDocument/2006/relationships/image" Target="../media/image77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13" Type="http://schemas.openxmlformats.org/officeDocument/2006/relationships/image" Target="../media/image126.svg"/><Relationship Id="rId3" Type="http://schemas.openxmlformats.org/officeDocument/2006/relationships/image" Target="../media/image78.svg"/><Relationship Id="rId7" Type="http://schemas.openxmlformats.org/officeDocument/2006/relationships/image" Target="../media/image111.svg"/><Relationship Id="rId12" Type="http://schemas.openxmlformats.org/officeDocument/2006/relationships/image" Target="../media/image125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0.png"/><Relationship Id="rId11" Type="http://schemas.openxmlformats.org/officeDocument/2006/relationships/image" Target="../media/image124.svg"/><Relationship Id="rId5" Type="http://schemas.openxmlformats.org/officeDocument/2006/relationships/image" Target="../media/image76.svg"/><Relationship Id="rId15" Type="http://schemas.openxmlformats.org/officeDocument/2006/relationships/image" Target="../media/image20.svg"/><Relationship Id="rId10" Type="http://schemas.openxmlformats.org/officeDocument/2006/relationships/image" Target="../media/image123.png"/><Relationship Id="rId4" Type="http://schemas.openxmlformats.org/officeDocument/2006/relationships/image" Target="../media/image75.png"/><Relationship Id="rId9" Type="http://schemas.openxmlformats.org/officeDocument/2006/relationships/image" Target="../media/image122.svg"/><Relationship Id="rId14" Type="http://schemas.openxmlformats.org/officeDocument/2006/relationships/image" Target="../media/image1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sv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sv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10" Type="http://schemas.openxmlformats.org/officeDocument/2006/relationships/image" Target="../media/image24.sv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17.svg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6.png"/><Relationship Id="rId18" Type="http://schemas.openxmlformats.org/officeDocument/2006/relationships/image" Target="../media/image41.svg"/><Relationship Id="rId26" Type="http://schemas.openxmlformats.org/officeDocument/2006/relationships/image" Target="../media/image24.svg"/><Relationship Id="rId3" Type="http://schemas.openxmlformats.org/officeDocument/2006/relationships/image" Target="../media/image26.png"/><Relationship Id="rId21" Type="http://schemas.openxmlformats.org/officeDocument/2006/relationships/image" Target="../media/image44.png"/><Relationship Id="rId34" Type="http://schemas.openxmlformats.org/officeDocument/2006/relationships/image" Target="../media/image53.svg"/><Relationship Id="rId7" Type="http://schemas.openxmlformats.org/officeDocument/2006/relationships/image" Target="../media/image30.png"/><Relationship Id="rId12" Type="http://schemas.openxmlformats.org/officeDocument/2006/relationships/image" Target="../media/image35.svg"/><Relationship Id="rId17" Type="http://schemas.openxmlformats.org/officeDocument/2006/relationships/image" Target="../media/image40.png"/><Relationship Id="rId25" Type="http://schemas.openxmlformats.org/officeDocument/2006/relationships/image" Target="../media/image23.png"/><Relationship Id="rId33" Type="http://schemas.openxmlformats.org/officeDocument/2006/relationships/image" Target="../media/image52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39.svg"/><Relationship Id="rId20" Type="http://schemas.openxmlformats.org/officeDocument/2006/relationships/image" Target="../media/image43.svg"/><Relationship Id="rId29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svg"/><Relationship Id="rId11" Type="http://schemas.openxmlformats.org/officeDocument/2006/relationships/image" Target="../media/image34.png"/><Relationship Id="rId24" Type="http://schemas.openxmlformats.org/officeDocument/2006/relationships/image" Target="../media/image17.svg"/><Relationship Id="rId32" Type="http://schemas.openxmlformats.org/officeDocument/2006/relationships/image" Target="../media/image51.svg"/><Relationship Id="rId5" Type="http://schemas.openxmlformats.org/officeDocument/2006/relationships/image" Target="../media/image28.png"/><Relationship Id="rId15" Type="http://schemas.openxmlformats.org/officeDocument/2006/relationships/image" Target="../media/image38.png"/><Relationship Id="rId23" Type="http://schemas.openxmlformats.org/officeDocument/2006/relationships/image" Target="../media/image16.png"/><Relationship Id="rId28" Type="http://schemas.openxmlformats.org/officeDocument/2006/relationships/image" Target="../media/image47.svg"/><Relationship Id="rId36" Type="http://schemas.openxmlformats.org/officeDocument/2006/relationships/image" Target="../media/image55.svg"/><Relationship Id="rId10" Type="http://schemas.openxmlformats.org/officeDocument/2006/relationships/image" Target="../media/image33.svg"/><Relationship Id="rId19" Type="http://schemas.openxmlformats.org/officeDocument/2006/relationships/image" Target="../media/image42.png"/><Relationship Id="rId31" Type="http://schemas.openxmlformats.org/officeDocument/2006/relationships/image" Target="../media/image50.png"/><Relationship Id="rId4" Type="http://schemas.openxmlformats.org/officeDocument/2006/relationships/image" Target="../media/image27.svg"/><Relationship Id="rId9" Type="http://schemas.openxmlformats.org/officeDocument/2006/relationships/image" Target="../media/image32.png"/><Relationship Id="rId14" Type="http://schemas.openxmlformats.org/officeDocument/2006/relationships/image" Target="../media/image37.svg"/><Relationship Id="rId22" Type="http://schemas.openxmlformats.org/officeDocument/2006/relationships/image" Target="../media/image45.svg"/><Relationship Id="rId27" Type="http://schemas.openxmlformats.org/officeDocument/2006/relationships/image" Target="../media/image46.png"/><Relationship Id="rId30" Type="http://schemas.openxmlformats.org/officeDocument/2006/relationships/image" Target="../media/image49.svg"/><Relationship Id="rId35" Type="http://schemas.openxmlformats.org/officeDocument/2006/relationships/image" Target="../media/image54.png"/><Relationship Id="rId8" Type="http://schemas.openxmlformats.org/officeDocument/2006/relationships/image" Target="../media/image31.svg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7.svg"/><Relationship Id="rId18" Type="http://schemas.openxmlformats.org/officeDocument/2006/relationships/image" Target="../media/image42.png"/><Relationship Id="rId26" Type="http://schemas.openxmlformats.org/officeDocument/2006/relationships/image" Target="../media/image46.png"/><Relationship Id="rId3" Type="http://schemas.openxmlformats.org/officeDocument/2006/relationships/image" Target="../media/image27.svg"/><Relationship Id="rId21" Type="http://schemas.openxmlformats.org/officeDocument/2006/relationships/image" Target="../media/image45.svg"/><Relationship Id="rId34" Type="http://schemas.openxmlformats.org/officeDocument/2006/relationships/image" Target="../media/image54.png"/><Relationship Id="rId7" Type="http://schemas.openxmlformats.org/officeDocument/2006/relationships/image" Target="../media/image31.svg"/><Relationship Id="rId12" Type="http://schemas.openxmlformats.org/officeDocument/2006/relationships/image" Target="../media/image36.png"/><Relationship Id="rId17" Type="http://schemas.openxmlformats.org/officeDocument/2006/relationships/image" Target="../media/image41.svg"/><Relationship Id="rId25" Type="http://schemas.openxmlformats.org/officeDocument/2006/relationships/image" Target="../media/image24.svg"/><Relationship Id="rId33" Type="http://schemas.openxmlformats.org/officeDocument/2006/relationships/image" Target="../media/image53.svg"/><Relationship Id="rId2" Type="http://schemas.openxmlformats.org/officeDocument/2006/relationships/image" Target="../media/image26.png"/><Relationship Id="rId16" Type="http://schemas.openxmlformats.org/officeDocument/2006/relationships/image" Target="../media/image40.png"/><Relationship Id="rId20" Type="http://schemas.openxmlformats.org/officeDocument/2006/relationships/image" Target="../media/image44.png"/><Relationship Id="rId29" Type="http://schemas.openxmlformats.org/officeDocument/2006/relationships/image" Target="../media/image49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11" Type="http://schemas.openxmlformats.org/officeDocument/2006/relationships/image" Target="../media/image35.svg"/><Relationship Id="rId24" Type="http://schemas.openxmlformats.org/officeDocument/2006/relationships/image" Target="../media/image23.png"/><Relationship Id="rId32" Type="http://schemas.openxmlformats.org/officeDocument/2006/relationships/image" Target="../media/image52.png"/><Relationship Id="rId5" Type="http://schemas.openxmlformats.org/officeDocument/2006/relationships/image" Target="../media/image29.svg"/><Relationship Id="rId15" Type="http://schemas.openxmlformats.org/officeDocument/2006/relationships/image" Target="../media/image39.svg"/><Relationship Id="rId23" Type="http://schemas.openxmlformats.org/officeDocument/2006/relationships/image" Target="../media/image17.svg"/><Relationship Id="rId28" Type="http://schemas.openxmlformats.org/officeDocument/2006/relationships/image" Target="../media/image48.png"/><Relationship Id="rId10" Type="http://schemas.openxmlformats.org/officeDocument/2006/relationships/image" Target="../media/image34.png"/><Relationship Id="rId19" Type="http://schemas.openxmlformats.org/officeDocument/2006/relationships/image" Target="../media/image43.svg"/><Relationship Id="rId31" Type="http://schemas.openxmlformats.org/officeDocument/2006/relationships/image" Target="../media/image51.svg"/><Relationship Id="rId4" Type="http://schemas.openxmlformats.org/officeDocument/2006/relationships/image" Target="../media/image28.png"/><Relationship Id="rId9" Type="http://schemas.openxmlformats.org/officeDocument/2006/relationships/image" Target="../media/image33.svg"/><Relationship Id="rId14" Type="http://schemas.openxmlformats.org/officeDocument/2006/relationships/image" Target="../media/image38.png"/><Relationship Id="rId22" Type="http://schemas.openxmlformats.org/officeDocument/2006/relationships/image" Target="../media/image16.png"/><Relationship Id="rId27" Type="http://schemas.openxmlformats.org/officeDocument/2006/relationships/image" Target="../media/image47.svg"/><Relationship Id="rId30" Type="http://schemas.openxmlformats.org/officeDocument/2006/relationships/image" Target="../media/image50.png"/><Relationship Id="rId35" Type="http://schemas.openxmlformats.org/officeDocument/2006/relationships/image" Target="../media/image55.svg"/><Relationship Id="rId8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66.svg"/><Relationship Id="rId3" Type="http://schemas.openxmlformats.org/officeDocument/2006/relationships/image" Target="../media/image56.jpeg"/><Relationship Id="rId7" Type="http://schemas.openxmlformats.org/officeDocument/2006/relationships/image" Target="../media/image60.svg"/><Relationship Id="rId12" Type="http://schemas.openxmlformats.org/officeDocument/2006/relationships/image" Target="../media/image6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11" Type="http://schemas.openxmlformats.org/officeDocument/2006/relationships/image" Target="../media/image64.svg"/><Relationship Id="rId5" Type="http://schemas.openxmlformats.org/officeDocument/2006/relationships/image" Target="../media/image58.svg"/><Relationship Id="rId10" Type="http://schemas.openxmlformats.org/officeDocument/2006/relationships/image" Target="../media/image63.png"/><Relationship Id="rId4" Type="http://schemas.openxmlformats.org/officeDocument/2006/relationships/image" Target="../media/image57.png"/><Relationship Id="rId9" Type="http://schemas.openxmlformats.org/officeDocument/2006/relationships/image" Target="../media/image6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842888" y="-133666"/>
            <a:ext cx="7435685" cy="6574957"/>
          </a:xfrm>
          <a:custGeom>
            <a:avLst/>
            <a:gdLst/>
            <a:ahLst/>
            <a:cxnLst/>
            <a:rect l="l" t="t" r="r" b="b"/>
            <a:pathLst>
              <a:path w="7435685" h="6574957">
                <a:moveTo>
                  <a:pt x="0" y="0"/>
                </a:moveTo>
                <a:lnTo>
                  <a:pt x="7435685" y="0"/>
                </a:lnTo>
                <a:lnTo>
                  <a:pt x="7435685" y="6574957"/>
                </a:lnTo>
                <a:lnTo>
                  <a:pt x="0" y="657495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9427" y="3712043"/>
            <a:ext cx="6400800" cy="6574957"/>
          </a:xfrm>
          <a:custGeom>
            <a:avLst/>
            <a:gdLst/>
            <a:ahLst/>
            <a:cxnLst/>
            <a:rect l="l" t="t" r="r" b="b"/>
            <a:pathLst>
              <a:path w="6400800" h="6574957">
                <a:moveTo>
                  <a:pt x="0" y="0"/>
                </a:moveTo>
                <a:lnTo>
                  <a:pt x="6400800" y="0"/>
                </a:lnTo>
                <a:lnTo>
                  <a:pt x="6400800" y="6574957"/>
                </a:lnTo>
                <a:lnTo>
                  <a:pt x="0" y="657495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Freeform 4"/>
          <p:cNvSpPr/>
          <p:nvPr/>
        </p:nvSpPr>
        <p:spPr>
          <a:xfrm>
            <a:off x="14516348" y="0"/>
            <a:ext cx="3847852" cy="3390900"/>
          </a:xfrm>
          <a:custGeom>
            <a:avLst/>
            <a:gdLst/>
            <a:ahLst/>
            <a:cxnLst/>
            <a:rect l="l" t="t" r="r" b="b"/>
            <a:pathLst>
              <a:path w="3847852" h="3390900">
                <a:moveTo>
                  <a:pt x="0" y="0"/>
                </a:moveTo>
                <a:lnTo>
                  <a:pt x="3847852" y="0"/>
                </a:lnTo>
                <a:lnTo>
                  <a:pt x="3847852" y="3390900"/>
                </a:lnTo>
                <a:lnTo>
                  <a:pt x="0" y="33909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Freeform 5"/>
          <p:cNvSpPr/>
          <p:nvPr/>
        </p:nvSpPr>
        <p:spPr>
          <a:xfrm>
            <a:off x="0" y="6445305"/>
            <a:ext cx="3847852" cy="3841695"/>
          </a:xfrm>
          <a:custGeom>
            <a:avLst/>
            <a:gdLst/>
            <a:ahLst/>
            <a:cxnLst/>
            <a:rect l="l" t="t" r="r" b="b"/>
            <a:pathLst>
              <a:path w="3847852" h="3841695">
                <a:moveTo>
                  <a:pt x="0" y="0"/>
                </a:moveTo>
                <a:lnTo>
                  <a:pt x="3847852" y="0"/>
                </a:lnTo>
                <a:lnTo>
                  <a:pt x="3847852" y="3841695"/>
                </a:lnTo>
                <a:lnTo>
                  <a:pt x="0" y="384169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6" name="Group 6"/>
          <p:cNvGrpSpPr/>
          <p:nvPr/>
        </p:nvGrpSpPr>
        <p:grpSpPr>
          <a:xfrm>
            <a:off x="8839200" y="7277100"/>
            <a:ext cx="7001884" cy="1678561"/>
            <a:chOff x="0" y="0"/>
            <a:chExt cx="9335845" cy="223808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7" name="Freeform 7"/>
            <p:cNvSpPr/>
            <p:nvPr/>
          </p:nvSpPr>
          <p:spPr>
            <a:xfrm>
              <a:off x="0" y="0"/>
              <a:ext cx="9335897" cy="2238121"/>
            </a:xfrm>
            <a:custGeom>
              <a:avLst/>
              <a:gdLst/>
              <a:ahLst/>
              <a:cxnLst/>
              <a:rect l="l" t="t" r="r" b="b"/>
              <a:pathLst>
                <a:path w="9335897" h="2238121">
                  <a:moveTo>
                    <a:pt x="0" y="0"/>
                  </a:moveTo>
                  <a:lnTo>
                    <a:pt x="9335897" y="0"/>
                  </a:lnTo>
                  <a:lnTo>
                    <a:pt x="9335897" y="2238121"/>
                  </a:lnTo>
                  <a:lnTo>
                    <a:pt x="0" y="223812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>
                <a:latin typeface="하나2.0 CM" panose="020B0603000000000000" pitchFamily="50" charset="-127"/>
                <a:ea typeface="하나2.0 CM" panose="020B0603000000000000" pitchFamily="50" charset="-127"/>
              </a:endParaRP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9335845" cy="22666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3840"/>
                </a:lnSpc>
              </a:pPr>
              <a:r>
                <a:rPr lang="en-US" sz="3200" dirty="0">
                  <a:solidFill>
                    <a:srgbClr val="595959"/>
                  </a:solidFill>
                  <a:latin typeface="하나2.0 CM" panose="020B0603000000000000" pitchFamily="50" charset="-127"/>
                  <a:ea typeface="하나2.0 CM" panose="020B0603000000000000" pitchFamily="50" charset="-127"/>
                </a:rPr>
                <a:t>[1조: </a:t>
              </a:r>
              <a:r>
                <a:rPr lang="en-US" sz="3200" dirty="0" err="1">
                  <a:solidFill>
                    <a:srgbClr val="595959"/>
                  </a:solidFill>
                  <a:latin typeface="하나2.0 CM" panose="020B0603000000000000" pitchFamily="50" charset="-127"/>
                  <a:ea typeface="하나2.0 CM" panose="020B0603000000000000" pitchFamily="50" charset="-127"/>
                </a:rPr>
                <a:t>다이기조</a:t>
              </a:r>
              <a:r>
                <a:rPr lang="en-US" sz="3200" dirty="0">
                  <a:solidFill>
                    <a:srgbClr val="595959"/>
                  </a:solidFill>
                  <a:latin typeface="하나2.0 CM" panose="020B0603000000000000" pitchFamily="50" charset="-127"/>
                  <a:ea typeface="하나2.0 CM" panose="020B0603000000000000" pitchFamily="50" charset="-127"/>
                </a:rPr>
                <a:t>] </a:t>
              </a:r>
            </a:p>
            <a:p>
              <a:pPr algn="l">
                <a:lnSpc>
                  <a:spcPts val="3840"/>
                </a:lnSpc>
              </a:pPr>
              <a:endParaRPr lang="en-US" sz="3200" dirty="0">
                <a:solidFill>
                  <a:srgbClr val="595959"/>
                </a:solidFill>
                <a:latin typeface="하나2.0 CM" panose="020B0603000000000000" pitchFamily="50" charset="-127"/>
                <a:ea typeface="하나2.0 CM" panose="020B0603000000000000" pitchFamily="50" charset="-127"/>
              </a:endParaRPr>
            </a:p>
            <a:p>
              <a:pPr algn="l">
                <a:lnSpc>
                  <a:spcPts val="3840"/>
                </a:lnSpc>
              </a:pPr>
              <a:r>
                <a:rPr lang="en-US" sz="3200" dirty="0" err="1">
                  <a:solidFill>
                    <a:srgbClr val="595959"/>
                  </a:solidFill>
                  <a:latin typeface="하나2.0 CM" panose="020B0603000000000000" pitchFamily="50" charset="-127"/>
                  <a:ea typeface="하나2.0 CM" panose="020B0603000000000000" pitchFamily="50" charset="-127"/>
                </a:rPr>
                <a:t>구영지</a:t>
              </a:r>
              <a:r>
                <a:rPr lang="en-US" sz="3200" dirty="0">
                  <a:solidFill>
                    <a:srgbClr val="595959"/>
                  </a:solidFill>
                  <a:latin typeface="하나2.0 CM" panose="020B0603000000000000" pitchFamily="50" charset="-127"/>
                  <a:ea typeface="하나2.0 CM" panose="020B0603000000000000" pitchFamily="50" charset="-127"/>
                </a:rPr>
                <a:t>, </a:t>
              </a:r>
              <a:r>
                <a:rPr lang="en-US" sz="3200" dirty="0" err="1">
                  <a:solidFill>
                    <a:srgbClr val="595959"/>
                  </a:solidFill>
                  <a:latin typeface="하나2.0 CM" panose="020B0603000000000000" pitchFamily="50" charset="-127"/>
                  <a:ea typeface="하나2.0 CM" panose="020B0603000000000000" pitchFamily="50" charset="-127"/>
                </a:rPr>
                <a:t>김재현</a:t>
              </a:r>
              <a:r>
                <a:rPr lang="en-US" sz="3200" dirty="0">
                  <a:solidFill>
                    <a:srgbClr val="595959"/>
                  </a:solidFill>
                  <a:latin typeface="하나2.0 CM" panose="020B0603000000000000" pitchFamily="50" charset="-127"/>
                  <a:ea typeface="하나2.0 CM" panose="020B0603000000000000" pitchFamily="50" charset="-127"/>
                </a:rPr>
                <a:t>, 김정민, </a:t>
              </a:r>
              <a:r>
                <a:rPr lang="en-US" sz="3200" dirty="0" err="1">
                  <a:solidFill>
                    <a:srgbClr val="595959"/>
                  </a:solidFill>
                  <a:latin typeface="하나2.0 CM" panose="020B0603000000000000" pitchFamily="50" charset="-127"/>
                  <a:ea typeface="하나2.0 CM" panose="020B0603000000000000" pitchFamily="50" charset="-127"/>
                </a:rPr>
                <a:t>이한비</a:t>
              </a:r>
              <a:r>
                <a:rPr lang="en-US" sz="3200" dirty="0">
                  <a:solidFill>
                    <a:srgbClr val="595959"/>
                  </a:solidFill>
                  <a:latin typeface="하나2.0 CM" panose="020B0603000000000000" pitchFamily="50" charset="-127"/>
                  <a:ea typeface="하나2.0 CM" panose="020B0603000000000000" pitchFamily="50" charset="-127"/>
                </a:rPr>
                <a:t>, </a:t>
              </a:r>
              <a:r>
                <a:rPr lang="en-US" sz="3200" dirty="0" err="1">
                  <a:solidFill>
                    <a:srgbClr val="595959"/>
                  </a:solidFill>
                  <a:latin typeface="하나2.0 CM" panose="020B0603000000000000" pitchFamily="50" charset="-127"/>
                  <a:ea typeface="하나2.0 CM" panose="020B0603000000000000" pitchFamily="50" charset="-127"/>
                </a:rPr>
                <a:t>임채영</a:t>
              </a:r>
              <a:endParaRPr lang="en-US" sz="3200" dirty="0">
                <a:solidFill>
                  <a:srgbClr val="595959"/>
                </a:solidFill>
                <a:latin typeface="하나2.0 CM" panose="020B0603000000000000" pitchFamily="50" charset="-127"/>
                <a:ea typeface="하나2.0 CM" panose="020B0603000000000000" pitchFamily="50" charset="-127"/>
              </a:endParaRPr>
            </a:p>
          </p:txBody>
        </p:sp>
      </p:grpSp>
      <p:sp>
        <p:nvSpPr>
          <p:cNvPr id="9" name="Freeform 9"/>
          <p:cNvSpPr/>
          <p:nvPr/>
        </p:nvSpPr>
        <p:spPr>
          <a:xfrm>
            <a:off x="-269093" y="7278809"/>
            <a:ext cx="3789847" cy="3008191"/>
          </a:xfrm>
          <a:custGeom>
            <a:avLst/>
            <a:gdLst/>
            <a:ahLst/>
            <a:cxnLst/>
            <a:rect l="l" t="t" r="r" b="b"/>
            <a:pathLst>
              <a:path w="3789847" h="3008191">
                <a:moveTo>
                  <a:pt x="0" y="0"/>
                </a:moveTo>
                <a:lnTo>
                  <a:pt x="3789846" y="0"/>
                </a:lnTo>
                <a:lnTo>
                  <a:pt x="3789846" y="3008191"/>
                </a:lnTo>
                <a:lnTo>
                  <a:pt x="0" y="300819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0" name="TextBox 10"/>
          <p:cNvSpPr txBox="1"/>
          <p:nvPr/>
        </p:nvSpPr>
        <p:spPr>
          <a:xfrm>
            <a:off x="2620385" y="3381375"/>
            <a:ext cx="13047230" cy="1104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640"/>
              </a:lnSpc>
            </a:pPr>
            <a:r>
              <a:rPr lang="en-US" sz="7200" dirty="0" err="1">
                <a:solidFill>
                  <a:srgbClr val="000000"/>
                </a:solidFill>
                <a:latin typeface="하나2.0 H" panose="020B0903000000000000" pitchFamily="50" charset="-127"/>
                <a:ea typeface="하나2.0 H" panose="020B0903000000000000" pitchFamily="50" charset="-127"/>
              </a:rPr>
              <a:t>개인</a:t>
            </a:r>
            <a:r>
              <a:rPr lang="en-US" sz="7200" dirty="0">
                <a:solidFill>
                  <a:srgbClr val="000000"/>
                </a:solidFill>
                <a:latin typeface="하나2.0 H" panose="020B0903000000000000" pitchFamily="50" charset="-127"/>
                <a:ea typeface="하나2.0 H" panose="020B0903000000000000" pitchFamily="50" charset="-127"/>
              </a:rPr>
              <a:t> </a:t>
            </a:r>
            <a:r>
              <a:rPr lang="en-US" sz="7200" dirty="0" err="1">
                <a:solidFill>
                  <a:srgbClr val="000000"/>
                </a:solidFill>
                <a:latin typeface="하나2.0 H" panose="020B0903000000000000" pitchFamily="50" charset="-127"/>
                <a:ea typeface="하나2.0 H" panose="020B0903000000000000" pitchFamily="50" charset="-127"/>
              </a:rPr>
              <a:t>고객</a:t>
            </a:r>
            <a:r>
              <a:rPr lang="en-US" sz="7200" dirty="0">
                <a:solidFill>
                  <a:srgbClr val="000000"/>
                </a:solidFill>
                <a:latin typeface="하나2.0 H" panose="020B0903000000000000" pitchFamily="50" charset="-127"/>
                <a:ea typeface="하나2.0 H" panose="020B0903000000000000" pitchFamily="50" charset="-127"/>
              </a:rPr>
              <a:t> </a:t>
            </a:r>
            <a:r>
              <a:rPr lang="en-US" sz="7200" dirty="0" err="1">
                <a:solidFill>
                  <a:srgbClr val="000000"/>
                </a:solidFill>
                <a:latin typeface="하나2.0 H" panose="020B0903000000000000" pitchFamily="50" charset="-127"/>
                <a:ea typeface="하나2.0 H" panose="020B0903000000000000" pitchFamily="50" charset="-127"/>
              </a:rPr>
              <a:t>신용평가모형</a:t>
            </a:r>
            <a:r>
              <a:rPr lang="en-US" sz="7200" dirty="0">
                <a:solidFill>
                  <a:srgbClr val="000000"/>
                </a:solidFill>
                <a:latin typeface="하나2.0 H" panose="020B0903000000000000" pitchFamily="50" charset="-127"/>
                <a:ea typeface="하나2.0 H" panose="020B0903000000000000" pitchFamily="50" charset="-127"/>
              </a:rPr>
              <a:t> </a:t>
            </a:r>
            <a:r>
              <a:rPr lang="en-US" sz="7200" dirty="0" err="1">
                <a:solidFill>
                  <a:srgbClr val="000000"/>
                </a:solidFill>
                <a:latin typeface="하나2.0 H" panose="020B0903000000000000" pitchFamily="50" charset="-127"/>
                <a:ea typeface="하나2.0 H" panose="020B0903000000000000" pitchFamily="50" charset="-127"/>
              </a:rPr>
              <a:t>모델링</a:t>
            </a:r>
            <a:endParaRPr lang="en-US" sz="7200" dirty="0">
              <a:solidFill>
                <a:srgbClr val="000000"/>
              </a:solidFill>
              <a:latin typeface="하나2.0 H" panose="020B0903000000000000" pitchFamily="50" charset="-127"/>
              <a:ea typeface="하나2.0 H" panose="020B0903000000000000" pitchFamily="50" charset="-127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2813678" y="4703790"/>
            <a:ext cx="10500068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99"/>
              </a:lnSpc>
            </a:pPr>
            <a:r>
              <a:rPr lang="en-US" sz="3999" dirty="0" err="1">
                <a:solidFill>
                  <a:srgbClr val="595959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중신용자</a:t>
            </a:r>
            <a:r>
              <a:rPr lang="en-US" sz="3999" dirty="0">
                <a:solidFill>
                  <a:srgbClr val="595959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</a:t>
            </a:r>
            <a:r>
              <a:rPr lang="en-US" sz="3999" dirty="0" err="1">
                <a:solidFill>
                  <a:srgbClr val="595959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대출승인을</a:t>
            </a:r>
            <a:r>
              <a:rPr lang="en-US" sz="3999" dirty="0">
                <a:solidFill>
                  <a:srgbClr val="595959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</a:t>
            </a:r>
            <a:r>
              <a:rPr lang="en-US" sz="3999" dirty="0" err="1">
                <a:solidFill>
                  <a:srgbClr val="595959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위한</a:t>
            </a:r>
            <a:r>
              <a:rPr lang="en-US" sz="3999" dirty="0">
                <a:solidFill>
                  <a:srgbClr val="595959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</a:t>
            </a:r>
            <a:r>
              <a:rPr lang="en-US" sz="3999" dirty="0" err="1">
                <a:solidFill>
                  <a:srgbClr val="595959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잠재기준</a:t>
            </a:r>
            <a:r>
              <a:rPr lang="en-US" sz="3999" dirty="0">
                <a:solidFill>
                  <a:srgbClr val="595959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</a:t>
            </a:r>
            <a:r>
              <a:rPr lang="en-US" sz="3999" dirty="0" err="1">
                <a:solidFill>
                  <a:srgbClr val="595959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제안</a:t>
            </a:r>
            <a:endParaRPr lang="en-US" sz="3999" dirty="0">
              <a:solidFill>
                <a:srgbClr val="595959"/>
              </a:solidFill>
              <a:latin typeface="하나2.0 CM" panose="020B0603000000000000" pitchFamily="50" charset="-127"/>
              <a:ea typeface="하나2.0 CM" panose="020B0603000000000000" pitchFamily="50" charset="-127"/>
            </a:endParaRPr>
          </a:p>
          <a:p>
            <a:pPr algn="l">
              <a:lnSpc>
                <a:spcPts val="4799"/>
              </a:lnSpc>
            </a:pPr>
            <a:r>
              <a:rPr lang="en-US" sz="3999" dirty="0">
                <a:solidFill>
                  <a:srgbClr val="595959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(</a:t>
            </a:r>
            <a:r>
              <a:rPr lang="en-US" sz="3999" dirty="0" err="1">
                <a:solidFill>
                  <a:srgbClr val="595959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그레이존</a:t>
            </a:r>
            <a:r>
              <a:rPr lang="en-US" sz="3999" dirty="0">
                <a:solidFill>
                  <a:srgbClr val="595959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</a:t>
            </a:r>
            <a:r>
              <a:rPr lang="en-US" sz="3999" dirty="0" err="1">
                <a:solidFill>
                  <a:srgbClr val="595959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공략</a:t>
            </a:r>
            <a:r>
              <a:rPr lang="en-US" sz="3999" dirty="0">
                <a:solidFill>
                  <a:srgbClr val="595959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</a:t>
            </a:r>
            <a:r>
              <a:rPr lang="en-US" sz="3999" dirty="0" err="1">
                <a:solidFill>
                  <a:srgbClr val="595959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전략</a:t>
            </a:r>
            <a:r>
              <a:rPr lang="en-US" sz="3999" dirty="0">
                <a:solidFill>
                  <a:srgbClr val="595959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)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85799" y="1603944"/>
            <a:ext cx="16916403" cy="8225186"/>
            <a:chOff x="0" y="0"/>
            <a:chExt cx="4455349" cy="216630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455349" cy="2166304"/>
            </a:xfrm>
            <a:custGeom>
              <a:avLst/>
              <a:gdLst/>
              <a:ahLst/>
              <a:cxnLst/>
              <a:rect l="l" t="t" r="r" b="b"/>
              <a:pathLst>
                <a:path w="4455349" h="2166304">
                  <a:moveTo>
                    <a:pt x="15103" y="0"/>
                  </a:moveTo>
                  <a:lnTo>
                    <a:pt x="4440246" y="0"/>
                  </a:lnTo>
                  <a:cubicBezTo>
                    <a:pt x="4448587" y="0"/>
                    <a:pt x="4455349" y="6762"/>
                    <a:pt x="4455349" y="15103"/>
                  </a:cubicBezTo>
                  <a:lnTo>
                    <a:pt x="4455349" y="2151201"/>
                  </a:lnTo>
                  <a:cubicBezTo>
                    <a:pt x="4455349" y="2155207"/>
                    <a:pt x="4453758" y="2159048"/>
                    <a:pt x="4450926" y="2161881"/>
                  </a:cubicBezTo>
                  <a:cubicBezTo>
                    <a:pt x="4448093" y="2164713"/>
                    <a:pt x="4444252" y="2166304"/>
                    <a:pt x="4440246" y="2166304"/>
                  </a:cubicBezTo>
                  <a:lnTo>
                    <a:pt x="15103" y="2166304"/>
                  </a:lnTo>
                  <a:cubicBezTo>
                    <a:pt x="6762" y="2166304"/>
                    <a:pt x="0" y="2159543"/>
                    <a:pt x="0" y="2151201"/>
                  </a:cubicBezTo>
                  <a:lnTo>
                    <a:pt x="0" y="15103"/>
                  </a:lnTo>
                  <a:cubicBezTo>
                    <a:pt x="0" y="6762"/>
                    <a:pt x="6762" y="0"/>
                    <a:pt x="15103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w="57150">
              <a:solidFill>
                <a:srgbClr val="084C6E"/>
              </a:solidFill>
            </a:ln>
          </p:spPr>
          <p:txBody>
            <a:bodyPr/>
            <a:lstStyle/>
            <a:p>
              <a:endParaRPr lang="ko-KR" altLang="en-US" dirty="0">
                <a:latin typeface="하나2.0 R" panose="020B0303000000000000" pitchFamily="50" charset="-127"/>
                <a:ea typeface="하나2.0 R" panose="020B0303000000000000" pitchFamily="50" charset="-127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90"/>
                </a:lnSpc>
              </a:pPr>
              <a:endParaRPr>
                <a:latin typeface="하나2.0 R" panose="020B0303000000000000" pitchFamily="50" charset="-127"/>
                <a:ea typeface="하나2.0 R" panose="020B0303000000000000" pitchFamily="50" charset="-127"/>
              </a:endParaRPr>
            </a:p>
          </p:txBody>
        </p:sp>
      </p:grpSp>
      <p:sp>
        <p:nvSpPr>
          <p:cNvPr id="5" name="Freeform 5"/>
          <p:cNvSpPr/>
          <p:nvPr/>
        </p:nvSpPr>
        <p:spPr>
          <a:xfrm>
            <a:off x="1028700" y="1915671"/>
            <a:ext cx="7498908" cy="5724450"/>
          </a:xfrm>
          <a:custGeom>
            <a:avLst/>
            <a:gdLst/>
            <a:ahLst/>
            <a:cxnLst/>
            <a:rect l="l" t="t" r="r" b="b"/>
            <a:pathLst>
              <a:path w="7498908" h="5724450">
                <a:moveTo>
                  <a:pt x="0" y="0"/>
                </a:moveTo>
                <a:lnTo>
                  <a:pt x="7498908" y="0"/>
                </a:lnTo>
                <a:lnTo>
                  <a:pt x="7498908" y="5724450"/>
                </a:lnTo>
                <a:lnTo>
                  <a:pt x="0" y="57244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481" r="-392"/>
            </a:stretch>
          </a:blipFill>
        </p:spPr>
        <p:txBody>
          <a:bodyPr/>
          <a:lstStyle/>
          <a:p>
            <a:endParaRPr lang="ko-KR" altLang="en-US"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sp>
        <p:nvSpPr>
          <p:cNvPr id="12" name="Freeform 12"/>
          <p:cNvSpPr/>
          <p:nvPr/>
        </p:nvSpPr>
        <p:spPr>
          <a:xfrm>
            <a:off x="8967500" y="1733433"/>
            <a:ext cx="7851777" cy="5913171"/>
          </a:xfrm>
          <a:custGeom>
            <a:avLst/>
            <a:gdLst/>
            <a:ahLst/>
            <a:cxnLst/>
            <a:rect l="l" t="t" r="r" b="b"/>
            <a:pathLst>
              <a:path w="7851777" h="5913171">
                <a:moveTo>
                  <a:pt x="0" y="0"/>
                </a:moveTo>
                <a:lnTo>
                  <a:pt x="7851777" y="0"/>
                </a:lnTo>
                <a:lnTo>
                  <a:pt x="7851777" y="5913171"/>
                </a:lnTo>
                <a:lnTo>
                  <a:pt x="0" y="591317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b="-4108"/>
            </a:stretch>
          </a:blipFill>
        </p:spPr>
        <p:txBody>
          <a:bodyPr/>
          <a:lstStyle/>
          <a:p>
            <a:endParaRPr lang="ko-KR" altLang="en-US"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sp>
        <p:nvSpPr>
          <p:cNvPr id="13" name="Freeform 13"/>
          <p:cNvSpPr/>
          <p:nvPr/>
        </p:nvSpPr>
        <p:spPr>
          <a:xfrm>
            <a:off x="7012560" y="441414"/>
            <a:ext cx="3525150" cy="705030"/>
          </a:xfrm>
          <a:custGeom>
            <a:avLst/>
            <a:gdLst/>
            <a:ahLst/>
            <a:cxnLst/>
            <a:rect l="l" t="t" r="r" b="b"/>
            <a:pathLst>
              <a:path w="3525150" h="705030">
                <a:moveTo>
                  <a:pt x="0" y="0"/>
                </a:moveTo>
                <a:lnTo>
                  <a:pt x="3525150" y="0"/>
                </a:lnTo>
                <a:lnTo>
                  <a:pt x="3525150" y="705030"/>
                </a:lnTo>
                <a:lnTo>
                  <a:pt x="0" y="70503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180029" y="8517744"/>
            <a:ext cx="7963971" cy="10579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Target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값인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Credit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Score의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비율을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확인한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결과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</a:p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2:5:3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으로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>
                <a:solidFill>
                  <a:srgbClr val="000000"/>
                </a:solidFill>
                <a:highlight>
                  <a:srgbClr val="F6F2AC"/>
                </a:highlight>
                <a:latin typeface="하나2.0 R" panose="020B0303000000000000" pitchFamily="50" charset="-127"/>
                <a:ea typeface="하나2.0 R" panose="020B0303000000000000" pitchFamily="50" charset="-127"/>
              </a:rPr>
              <a:t>imbalanced </a:t>
            </a:r>
            <a:r>
              <a:rPr lang="en-US" sz="2800" dirty="0" err="1">
                <a:solidFill>
                  <a:srgbClr val="000000"/>
                </a:solidFill>
                <a:highlight>
                  <a:srgbClr val="F6F2AC"/>
                </a:highlight>
                <a:latin typeface="하나2.0 R" panose="020B0303000000000000" pitchFamily="50" charset="-127"/>
                <a:ea typeface="하나2.0 R" panose="020B0303000000000000" pitchFamily="50" charset="-127"/>
              </a:rPr>
              <a:t>data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임을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파악</a:t>
            </a:r>
            <a:endParaRPr lang="en-US" sz="2800" dirty="0">
              <a:solidFill>
                <a:srgbClr val="000000"/>
              </a:solidFill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9704964" y="8753474"/>
            <a:ext cx="7544753" cy="5116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이자율이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클수록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저신용자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비율이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증가하고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있음</a:t>
            </a:r>
            <a:endParaRPr lang="en-US" sz="2800" dirty="0">
              <a:solidFill>
                <a:srgbClr val="000000"/>
              </a:solidFill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701040" y="527319"/>
            <a:ext cx="10117713" cy="619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sz="4000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2.1 </a:t>
            </a:r>
            <a:r>
              <a:rPr lang="en-US" sz="4000" dirty="0" err="1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탐색적</a:t>
            </a:r>
            <a:r>
              <a:rPr lang="en-US" sz="4000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데이터</a:t>
            </a:r>
            <a:r>
              <a:rPr lang="en-US" sz="4000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분석</a:t>
            </a:r>
            <a:r>
              <a:rPr lang="en-US" sz="4000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(EDA) - </a:t>
            </a:r>
            <a:r>
              <a:rPr lang="en-US" sz="4000" dirty="0" err="1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target값</a:t>
            </a:r>
            <a:r>
              <a:rPr lang="en-US" sz="4000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분석</a:t>
            </a:r>
            <a:endParaRPr lang="en-US" sz="4000" dirty="0">
              <a:solidFill>
                <a:srgbClr val="000000"/>
              </a:solidFill>
              <a:latin typeface="하나2.0 CM" panose="020B0603000000000000" pitchFamily="50" charset="-127"/>
              <a:ea typeface="하나2.0 CM" panose="020B0603000000000000" pitchFamily="50" charset="-127"/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09627F6A-0682-F8FF-60C3-67CECBE3D534}"/>
              </a:ext>
            </a:extLst>
          </p:cNvPr>
          <p:cNvSpPr/>
          <p:nvPr/>
        </p:nvSpPr>
        <p:spPr>
          <a:xfrm>
            <a:off x="11792447" y="7868586"/>
            <a:ext cx="3369786" cy="697296"/>
          </a:xfrm>
          <a:prstGeom prst="roundRect">
            <a:avLst>
              <a:gd name="adj" fmla="val 50000"/>
            </a:avLst>
          </a:prstGeom>
          <a:noFill/>
          <a:ln>
            <a:solidFill>
              <a:srgbClr val="26969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이자율과 신용등급</a:t>
            </a: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2A6C4B7D-849A-6905-F1F4-7FD0D938F7C5}"/>
              </a:ext>
            </a:extLst>
          </p:cNvPr>
          <p:cNvSpPr/>
          <p:nvPr/>
        </p:nvSpPr>
        <p:spPr>
          <a:xfrm>
            <a:off x="3477121" y="7722804"/>
            <a:ext cx="3369786" cy="697296"/>
          </a:xfrm>
          <a:prstGeom prst="roundRect">
            <a:avLst>
              <a:gd name="adj" fmla="val 50000"/>
            </a:avLst>
          </a:prstGeom>
          <a:noFill/>
          <a:ln>
            <a:solidFill>
              <a:srgbClr val="26969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신용등급 비율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85799" y="1603944"/>
            <a:ext cx="16916403" cy="8225186"/>
            <a:chOff x="0" y="0"/>
            <a:chExt cx="4455349" cy="216630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455349" cy="2166304"/>
            </a:xfrm>
            <a:custGeom>
              <a:avLst/>
              <a:gdLst/>
              <a:ahLst/>
              <a:cxnLst/>
              <a:rect l="l" t="t" r="r" b="b"/>
              <a:pathLst>
                <a:path w="4455349" h="2166304">
                  <a:moveTo>
                    <a:pt x="15103" y="0"/>
                  </a:moveTo>
                  <a:lnTo>
                    <a:pt x="4440246" y="0"/>
                  </a:lnTo>
                  <a:cubicBezTo>
                    <a:pt x="4448587" y="0"/>
                    <a:pt x="4455349" y="6762"/>
                    <a:pt x="4455349" y="15103"/>
                  </a:cubicBezTo>
                  <a:lnTo>
                    <a:pt x="4455349" y="2151201"/>
                  </a:lnTo>
                  <a:cubicBezTo>
                    <a:pt x="4455349" y="2155207"/>
                    <a:pt x="4453758" y="2159048"/>
                    <a:pt x="4450926" y="2161881"/>
                  </a:cubicBezTo>
                  <a:cubicBezTo>
                    <a:pt x="4448093" y="2164713"/>
                    <a:pt x="4444252" y="2166304"/>
                    <a:pt x="4440246" y="2166304"/>
                  </a:cubicBezTo>
                  <a:lnTo>
                    <a:pt x="15103" y="2166304"/>
                  </a:lnTo>
                  <a:cubicBezTo>
                    <a:pt x="6762" y="2166304"/>
                    <a:pt x="0" y="2159543"/>
                    <a:pt x="0" y="2151201"/>
                  </a:cubicBezTo>
                  <a:lnTo>
                    <a:pt x="0" y="15103"/>
                  </a:lnTo>
                  <a:cubicBezTo>
                    <a:pt x="0" y="6762"/>
                    <a:pt x="6762" y="0"/>
                    <a:pt x="15103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w="57150">
              <a:solidFill>
                <a:srgbClr val="084C6E"/>
              </a:solidFill>
            </a:ln>
          </p:spPr>
          <p:txBody>
            <a:bodyPr/>
            <a:lstStyle/>
            <a:p>
              <a:endParaRPr lang="ko-KR" altLang="en-US">
                <a:latin typeface="하나2.0 R" panose="020B0303000000000000" pitchFamily="50" charset="-127"/>
                <a:ea typeface="하나2.0 R" panose="020B0303000000000000" pitchFamily="50" charset="-127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90"/>
                </a:lnSpc>
              </a:pPr>
              <a:endParaRPr>
                <a:latin typeface="하나2.0 R" panose="020B0303000000000000" pitchFamily="50" charset="-127"/>
                <a:ea typeface="하나2.0 R" panose="020B0303000000000000" pitchFamily="50" charset="-127"/>
              </a:endParaRPr>
            </a:p>
          </p:txBody>
        </p:sp>
      </p:grpSp>
      <p:sp>
        <p:nvSpPr>
          <p:cNvPr id="11" name="Freeform 11"/>
          <p:cNvSpPr/>
          <p:nvPr/>
        </p:nvSpPr>
        <p:spPr>
          <a:xfrm>
            <a:off x="7012560" y="441414"/>
            <a:ext cx="3525150" cy="705030"/>
          </a:xfrm>
          <a:custGeom>
            <a:avLst/>
            <a:gdLst/>
            <a:ahLst/>
            <a:cxnLst/>
            <a:rect l="l" t="t" r="r" b="b"/>
            <a:pathLst>
              <a:path w="3525150" h="705030">
                <a:moveTo>
                  <a:pt x="0" y="0"/>
                </a:moveTo>
                <a:lnTo>
                  <a:pt x="3525150" y="0"/>
                </a:lnTo>
                <a:lnTo>
                  <a:pt x="3525150" y="705030"/>
                </a:lnTo>
                <a:lnTo>
                  <a:pt x="0" y="7050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2" name="Freeform 12"/>
          <p:cNvSpPr/>
          <p:nvPr/>
        </p:nvSpPr>
        <p:spPr>
          <a:xfrm>
            <a:off x="985098" y="1860482"/>
            <a:ext cx="7711236" cy="5779896"/>
          </a:xfrm>
          <a:custGeom>
            <a:avLst/>
            <a:gdLst/>
            <a:ahLst/>
            <a:cxnLst/>
            <a:rect l="l" t="t" r="r" b="b"/>
            <a:pathLst>
              <a:path w="7711236" h="5779896">
                <a:moveTo>
                  <a:pt x="0" y="0"/>
                </a:moveTo>
                <a:lnTo>
                  <a:pt x="7711235" y="0"/>
                </a:lnTo>
                <a:lnTo>
                  <a:pt x="7711235" y="5779896"/>
                </a:lnTo>
                <a:lnTo>
                  <a:pt x="0" y="577989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r="-1395" b="-3067"/>
            </a:stretch>
          </a:blipFill>
        </p:spPr>
        <p:txBody>
          <a:bodyPr/>
          <a:lstStyle/>
          <a:p>
            <a:endParaRPr lang="ko-KR" altLang="en-US"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sp>
        <p:nvSpPr>
          <p:cNvPr id="13" name="Freeform 13"/>
          <p:cNvSpPr/>
          <p:nvPr/>
        </p:nvSpPr>
        <p:spPr>
          <a:xfrm>
            <a:off x="9144000" y="1740572"/>
            <a:ext cx="8105717" cy="5984072"/>
          </a:xfrm>
          <a:custGeom>
            <a:avLst/>
            <a:gdLst/>
            <a:ahLst/>
            <a:cxnLst/>
            <a:rect l="l" t="t" r="r" b="b"/>
            <a:pathLst>
              <a:path w="8105717" h="5984072">
                <a:moveTo>
                  <a:pt x="0" y="0"/>
                </a:moveTo>
                <a:lnTo>
                  <a:pt x="8105717" y="0"/>
                </a:lnTo>
                <a:lnTo>
                  <a:pt x="8105717" y="5984072"/>
                </a:lnTo>
                <a:lnTo>
                  <a:pt x="0" y="598407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r="-822" b="-2095"/>
            </a:stretch>
          </a:blipFill>
        </p:spPr>
        <p:txBody>
          <a:bodyPr/>
          <a:lstStyle/>
          <a:p>
            <a:endParaRPr lang="ko-KR" altLang="en-US"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624608" y="8517744"/>
            <a:ext cx="7074813" cy="10579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나이대별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신용등급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분포는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비슷하나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, </a:t>
            </a:r>
          </a:p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나이가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들수록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good과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poor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등급의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비율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↑ 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636146" y="8517744"/>
            <a:ext cx="7682389" cy="10579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데이터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대다수가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낮은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수입</a:t>
            </a:r>
            <a:endParaRPr lang="en-US" sz="2800" dirty="0">
              <a:solidFill>
                <a:srgbClr val="000000"/>
              </a:solidFill>
              <a:latin typeface="하나2.0 R" panose="020B0303000000000000" pitchFamily="50" charset="-127"/>
              <a:ea typeface="하나2.0 R" panose="020B0303000000000000" pitchFamily="50" charset="-127"/>
            </a:endParaRPr>
          </a:p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대출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절벽에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몰릴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가능성이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높은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highlight>
                  <a:srgbClr val="F6F2AC"/>
                </a:highlight>
                <a:latin typeface="하나2.0 R" panose="020B0303000000000000" pitchFamily="50" charset="-127"/>
                <a:ea typeface="하나2.0 R" panose="020B0303000000000000" pitchFamily="50" charset="-127"/>
              </a:rPr>
              <a:t>그레이존</a:t>
            </a:r>
            <a:r>
              <a:rPr lang="en-US" sz="2800" dirty="0">
                <a:solidFill>
                  <a:srgbClr val="000000"/>
                </a:solidFill>
                <a:highlight>
                  <a:srgbClr val="F6F2AC"/>
                </a:highlight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highlight>
                  <a:srgbClr val="F6F2AC"/>
                </a:highlight>
                <a:latin typeface="하나2.0 R" panose="020B0303000000000000" pitchFamily="50" charset="-127"/>
                <a:ea typeface="하나2.0 R" panose="020B0303000000000000" pitchFamily="50" charset="-127"/>
              </a:rPr>
              <a:t>고객多</a:t>
            </a:r>
            <a:endParaRPr lang="en-US" sz="2800" dirty="0">
              <a:solidFill>
                <a:srgbClr val="000000"/>
              </a:solidFill>
              <a:highlight>
                <a:srgbClr val="F6F2AC"/>
              </a:highlight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sp>
        <p:nvSpPr>
          <p:cNvPr id="16" name="Freeform 16"/>
          <p:cNvSpPr/>
          <p:nvPr/>
        </p:nvSpPr>
        <p:spPr>
          <a:xfrm>
            <a:off x="11010293" y="599702"/>
            <a:ext cx="2467048" cy="493410"/>
          </a:xfrm>
          <a:custGeom>
            <a:avLst/>
            <a:gdLst/>
            <a:ahLst/>
            <a:cxnLst/>
            <a:rect l="l" t="t" r="r" b="b"/>
            <a:pathLst>
              <a:path w="2467048" h="493410">
                <a:moveTo>
                  <a:pt x="0" y="0"/>
                </a:moveTo>
                <a:lnTo>
                  <a:pt x="2467048" y="0"/>
                </a:lnTo>
                <a:lnTo>
                  <a:pt x="2467048" y="493409"/>
                </a:lnTo>
                <a:lnTo>
                  <a:pt x="0" y="49340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7" name="TextBox 17"/>
          <p:cNvSpPr txBox="1"/>
          <p:nvPr/>
        </p:nvSpPr>
        <p:spPr>
          <a:xfrm>
            <a:off x="701040" y="527319"/>
            <a:ext cx="16901161" cy="619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sz="4000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2.1 </a:t>
            </a:r>
            <a:r>
              <a:rPr lang="en-US" sz="4000" dirty="0" err="1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탐색적</a:t>
            </a:r>
            <a:r>
              <a:rPr lang="en-US" sz="4000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데이터</a:t>
            </a:r>
            <a:r>
              <a:rPr lang="en-US" sz="4000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분석</a:t>
            </a:r>
            <a:r>
              <a:rPr lang="en-US" sz="4000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(EDA) - </a:t>
            </a:r>
            <a:r>
              <a:rPr lang="en-US" sz="4000" dirty="0" err="1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target값</a:t>
            </a:r>
            <a:r>
              <a:rPr lang="en-US" sz="4000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분석</a:t>
            </a:r>
            <a:r>
              <a:rPr lang="en-US" sz="4000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  /   </a:t>
            </a:r>
            <a:r>
              <a:rPr lang="en-US" altLang="ko-KR" sz="4000" dirty="0" err="1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고객</a:t>
            </a:r>
            <a:r>
              <a:rPr lang="en-US" altLang="ko-KR" sz="4000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</a:t>
            </a:r>
            <a:r>
              <a:rPr lang="en-US" altLang="ko-KR" sz="4000" dirty="0" err="1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상황</a:t>
            </a:r>
            <a:r>
              <a:rPr lang="en-US" altLang="ko-KR" sz="4000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= </a:t>
            </a:r>
            <a:r>
              <a:rPr lang="en-US" altLang="ko-KR" sz="4000" dirty="0" err="1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고객</a:t>
            </a:r>
            <a:r>
              <a:rPr lang="en-US" altLang="ko-KR" sz="4000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</a:t>
            </a:r>
            <a:r>
              <a:rPr lang="en-US" altLang="ko-KR" sz="4000" dirty="0" err="1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신상</a:t>
            </a:r>
            <a:r>
              <a:rPr lang="en-US" altLang="ko-KR" sz="4000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</a:t>
            </a:r>
            <a:r>
              <a:rPr lang="en-US" altLang="ko-KR" sz="4000" dirty="0" err="1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정보</a:t>
            </a:r>
            <a:endParaRPr lang="en-US" sz="4000" dirty="0">
              <a:solidFill>
                <a:srgbClr val="000000"/>
              </a:solidFill>
              <a:latin typeface="하나2.0 CM" panose="020B0603000000000000" pitchFamily="50" charset="-127"/>
              <a:ea typeface="하나2.0 CM" panose="020B0603000000000000" pitchFamily="50" charset="-127"/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C525C30E-E7F6-9856-6874-CFC50F109A73}"/>
              </a:ext>
            </a:extLst>
          </p:cNvPr>
          <p:cNvSpPr/>
          <p:nvPr/>
        </p:nvSpPr>
        <p:spPr>
          <a:xfrm>
            <a:off x="3477121" y="7722804"/>
            <a:ext cx="3369786" cy="697296"/>
          </a:xfrm>
          <a:prstGeom prst="roundRect">
            <a:avLst>
              <a:gd name="adj" fmla="val 50000"/>
            </a:avLst>
          </a:prstGeom>
          <a:noFill/>
          <a:ln>
            <a:solidFill>
              <a:srgbClr val="26969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연령과 신용등급</a:t>
            </a: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2830FB5E-CE06-3E84-0CCF-4DC116DA1544}"/>
              </a:ext>
            </a:extLst>
          </p:cNvPr>
          <p:cNvSpPr/>
          <p:nvPr/>
        </p:nvSpPr>
        <p:spPr>
          <a:xfrm>
            <a:off x="11792447" y="7718732"/>
            <a:ext cx="3369786" cy="697296"/>
          </a:xfrm>
          <a:prstGeom prst="roundRect">
            <a:avLst>
              <a:gd name="adj" fmla="val 50000"/>
            </a:avLst>
          </a:prstGeom>
          <a:noFill/>
          <a:ln>
            <a:solidFill>
              <a:srgbClr val="26969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연 수입과 신용등급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85799" y="1603944"/>
            <a:ext cx="16916403" cy="8225186"/>
            <a:chOff x="0" y="0"/>
            <a:chExt cx="4455349" cy="216630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455349" cy="2166304"/>
            </a:xfrm>
            <a:custGeom>
              <a:avLst/>
              <a:gdLst/>
              <a:ahLst/>
              <a:cxnLst/>
              <a:rect l="l" t="t" r="r" b="b"/>
              <a:pathLst>
                <a:path w="4455349" h="2166304">
                  <a:moveTo>
                    <a:pt x="15103" y="0"/>
                  </a:moveTo>
                  <a:lnTo>
                    <a:pt x="4440246" y="0"/>
                  </a:lnTo>
                  <a:cubicBezTo>
                    <a:pt x="4448587" y="0"/>
                    <a:pt x="4455349" y="6762"/>
                    <a:pt x="4455349" y="15103"/>
                  </a:cubicBezTo>
                  <a:lnTo>
                    <a:pt x="4455349" y="2151201"/>
                  </a:lnTo>
                  <a:cubicBezTo>
                    <a:pt x="4455349" y="2155207"/>
                    <a:pt x="4453758" y="2159048"/>
                    <a:pt x="4450926" y="2161881"/>
                  </a:cubicBezTo>
                  <a:cubicBezTo>
                    <a:pt x="4448093" y="2164713"/>
                    <a:pt x="4444252" y="2166304"/>
                    <a:pt x="4440246" y="2166304"/>
                  </a:cubicBezTo>
                  <a:lnTo>
                    <a:pt x="15103" y="2166304"/>
                  </a:lnTo>
                  <a:cubicBezTo>
                    <a:pt x="6762" y="2166304"/>
                    <a:pt x="0" y="2159543"/>
                    <a:pt x="0" y="2151201"/>
                  </a:cubicBezTo>
                  <a:lnTo>
                    <a:pt x="0" y="15103"/>
                  </a:lnTo>
                  <a:cubicBezTo>
                    <a:pt x="0" y="6762"/>
                    <a:pt x="6762" y="0"/>
                    <a:pt x="15103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w="57150">
              <a:solidFill>
                <a:srgbClr val="084C6E"/>
              </a:solidFill>
            </a:ln>
          </p:spPr>
          <p:txBody>
            <a:bodyPr/>
            <a:lstStyle/>
            <a:p>
              <a:endParaRPr lang="ko-KR" altLang="en-US">
                <a:latin typeface="하나2.0 R" panose="020B0303000000000000" pitchFamily="50" charset="-127"/>
                <a:ea typeface="하나2.0 R" panose="020B0303000000000000" pitchFamily="50" charset="-127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90"/>
                </a:lnSpc>
              </a:pPr>
              <a:endParaRPr>
                <a:latin typeface="하나2.0 R" panose="020B0303000000000000" pitchFamily="50" charset="-127"/>
                <a:ea typeface="하나2.0 R" panose="020B0303000000000000" pitchFamily="50" charset="-127"/>
              </a:endParaRPr>
            </a:p>
          </p:txBody>
        </p:sp>
      </p:grpSp>
      <p:sp>
        <p:nvSpPr>
          <p:cNvPr id="11" name="Freeform 11"/>
          <p:cNvSpPr/>
          <p:nvPr/>
        </p:nvSpPr>
        <p:spPr>
          <a:xfrm>
            <a:off x="7012560" y="441414"/>
            <a:ext cx="3525150" cy="705030"/>
          </a:xfrm>
          <a:custGeom>
            <a:avLst/>
            <a:gdLst/>
            <a:ahLst/>
            <a:cxnLst/>
            <a:rect l="l" t="t" r="r" b="b"/>
            <a:pathLst>
              <a:path w="3525150" h="705030">
                <a:moveTo>
                  <a:pt x="0" y="0"/>
                </a:moveTo>
                <a:lnTo>
                  <a:pt x="3525150" y="0"/>
                </a:lnTo>
                <a:lnTo>
                  <a:pt x="3525150" y="705030"/>
                </a:lnTo>
                <a:lnTo>
                  <a:pt x="0" y="7050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sp>
        <p:nvSpPr>
          <p:cNvPr id="12" name="Freeform 12"/>
          <p:cNvSpPr/>
          <p:nvPr/>
        </p:nvSpPr>
        <p:spPr>
          <a:xfrm>
            <a:off x="11010293" y="599702"/>
            <a:ext cx="2467048" cy="493410"/>
          </a:xfrm>
          <a:custGeom>
            <a:avLst/>
            <a:gdLst/>
            <a:ahLst/>
            <a:cxnLst/>
            <a:rect l="l" t="t" r="r" b="b"/>
            <a:pathLst>
              <a:path w="2467048" h="493410">
                <a:moveTo>
                  <a:pt x="0" y="0"/>
                </a:moveTo>
                <a:lnTo>
                  <a:pt x="2467048" y="0"/>
                </a:lnTo>
                <a:lnTo>
                  <a:pt x="2467048" y="493409"/>
                </a:lnTo>
                <a:lnTo>
                  <a:pt x="0" y="49340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sp>
        <p:nvSpPr>
          <p:cNvPr id="13" name="Freeform 13"/>
          <p:cNvSpPr/>
          <p:nvPr/>
        </p:nvSpPr>
        <p:spPr>
          <a:xfrm>
            <a:off x="1014998" y="1687298"/>
            <a:ext cx="8129002" cy="6073795"/>
          </a:xfrm>
          <a:custGeom>
            <a:avLst/>
            <a:gdLst/>
            <a:ahLst/>
            <a:cxnLst/>
            <a:rect l="l" t="t" r="r" b="b"/>
            <a:pathLst>
              <a:path w="8129002" h="6073795">
                <a:moveTo>
                  <a:pt x="0" y="0"/>
                </a:moveTo>
                <a:lnTo>
                  <a:pt x="8129002" y="0"/>
                </a:lnTo>
                <a:lnTo>
                  <a:pt x="8129002" y="6073795"/>
                </a:lnTo>
                <a:lnTo>
                  <a:pt x="0" y="607379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b="-1556"/>
            </a:stretch>
          </a:blipFill>
        </p:spPr>
        <p:txBody>
          <a:bodyPr/>
          <a:lstStyle/>
          <a:p>
            <a:endParaRPr lang="ko-KR" altLang="en-US"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sp>
        <p:nvSpPr>
          <p:cNvPr id="14" name="Freeform 14"/>
          <p:cNvSpPr/>
          <p:nvPr/>
        </p:nvSpPr>
        <p:spPr>
          <a:xfrm>
            <a:off x="9277737" y="1735084"/>
            <a:ext cx="8046473" cy="5984829"/>
          </a:xfrm>
          <a:custGeom>
            <a:avLst/>
            <a:gdLst/>
            <a:ahLst/>
            <a:cxnLst/>
            <a:rect l="l" t="t" r="r" b="b"/>
            <a:pathLst>
              <a:path w="8046473" h="5984829">
                <a:moveTo>
                  <a:pt x="0" y="0"/>
                </a:moveTo>
                <a:lnTo>
                  <a:pt x="8046473" y="0"/>
                </a:lnTo>
                <a:lnTo>
                  <a:pt x="8046473" y="5984830"/>
                </a:lnTo>
                <a:lnTo>
                  <a:pt x="0" y="598483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b="-677"/>
            </a:stretch>
          </a:blipFill>
        </p:spPr>
        <p:txBody>
          <a:bodyPr/>
          <a:lstStyle/>
          <a:p>
            <a:endParaRPr lang="ko-KR" altLang="en-US"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604005" y="8779681"/>
            <a:ext cx="6950988" cy="5193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80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월별 상환금액별 신용등급 분포는 거의 균일 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144000" y="8517744"/>
            <a:ext cx="8348009" cy="10579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리볼빙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yes : poor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등급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비율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↑, good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등급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비율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↓</a:t>
            </a:r>
          </a:p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=&gt; </a:t>
            </a:r>
            <a:r>
              <a:rPr lang="en-US" sz="2800" dirty="0" err="1">
                <a:solidFill>
                  <a:srgbClr val="000000"/>
                </a:solidFill>
                <a:highlight>
                  <a:srgbClr val="F6F2AC"/>
                </a:highlight>
                <a:latin typeface="하나2.0 R" panose="020B0303000000000000" pitchFamily="50" charset="-127"/>
                <a:ea typeface="하나2.0 R" panose="020B0303000000000000" pitchFamily="50" charset="-127"/>
              </a:rPr>
              <a:t>신용등급</a:t>
            </a:r>
            <a:r>
              <a:rPr lang="en-US" sz="2800" dirty="0">
                <a:solidFill>
                  <a:srgbClr val="000000"/>
                </a:solidFill>
                <a:highlight>
                  <a:srgbClr val="F6F2AC"/>
                </a:highlight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highlight>
                  <a:srgbClr val="F6F2AC"/>
                </a:highlight>
                <a:latin typeface="하나2.0 R" panose="020B0303000000000000" pitchFamily="50" charset="-127"/>
                <a:ea typeface="하나2.0 R" panose="020B0303000000000000" pitchFamily="50" charset="-127"/>
              </a:rPr>
              <a:t>관리가</a:t>
            </a:r>
            <a:r>
              <a:rPr lang="en-US" sz="2800" dirty="0">
                <a:solidFill>
                  <a:srgbClr val="000000"/>
                </a:solidFill>
                <a:highlight>
                  <a:srgbClr val="F6F2AC"/>
                </a:highlight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highlight>
                  <a:srgbClr val="F6F2AC"/>
                </a:highlight>
                <a:latin typeface="하나2.0 R" panose="020B0303000000000000" pitchFamily="50" charset="-127"/>
                <a:ea typeface="하나2.0 R" panose="020B0303000000000000" pitchFamily="50" charset="-127"/>
              </a:rPr>
              <a:t>어려운</a:t>
            </a:r>
            <a:r>
              <a:rPr lang="en-US" sz="2800" dirty="0">
                <a:solidFill>
                  <a:srgbClr val="000000"/>
                </a:solidFill>
                <a:highlight>
                  <a:srgbClr val="F6F2AC"/>
                </a:highlight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사람들이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주로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사용</a:t>
            </a:r>
            <a:endParaRPr lang="en-US" sz="2800" dirty="0">
              <a:solidFill>
                <a:srgbClr val="000000"/>
              </a:solidFill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701040" y="527319"/>
            <a:ext cx="16901161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sz="4000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2.1 </a:t>
            </a:r>
            <a:r>
              <a:rPr lang="en-US" sz="4000" dirty="0" err="1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탐색적</a:t>
            </a:r>
            <a:r>
              <a:rPr lang="en-US" sz="4000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데이터</a:t>
            </a:r>
            <a:r>
              <a:rPr lang="en-US" sz="4000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분석</a:t>
            </a:r>
            <a:r>
              <a:rPr lang="en-US" sz="4000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(EDA) - </a:t>
            </a:r>
            <a:r>
              <a:rPr lang="en-US" sz="4000" dirty="0" err="1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target값</a:t>
            </a:r>
            <a:r>
              <a:rPr lang="en-US" sz="4000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분석</a:t>
            </a:r>
            <a:r>
              <a:rPr lang="en-US" sz="4000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  /   </a:t>
            </a:r>
            <a:r>
              <a:rPr lang="ko-KR" altLang="en-US" sz="4000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채무 부담</a:t>
            </a:r>
            <a:r>
              <a:rPr lang="en-US" altLang="ko-KR" sz="4000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= </a:t>
            </a:r>
            <a:r>
              <a:rPr lang="ko-KR" altLang="en-US" sz="4000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채무 상환 의지</a:t>
            </a:r>
            <a:endParaRPr lang="en-US" sz="4000" dirty="0">
              <a:solidFill>
                <a:srgbClr val="000000"/>
              </a:solidFill>
              <a:latin typeface="하나2.0 CM" panose="020B0603000000000000" pitchFamily="50" charset="-127"/>
              <a:ea typeface="하나2.0 CM" panose="020B0603000000000000" pitchFamily="50" charset="-127"/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09608EB5-B4B4-25A0-4E2A-12450AE88835}"/>
              </a:ext>
            </a:extLst>
          </p:cNvPr>
          <p:cNvSpPr/>
          <p:nvPr/>
        </p:nvSpPr>
        <p:spPr>
          <a:xfrm>
            <a:off x="2474659" y="7902406"/>
            <a:ext cx="5209679" cy="697296"/>
          </a:xfrm>
          <a:prstGeom prst="roundRect">
            <a:avLst>
              <a:gd name="adj" fmla="val 50000"/>
            </a:avLst>
          </a:prstGeom>
          <a:noFill/>
          <a:ln>
            <a:solidFill>
              <a:srgbClr val="26969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월별 상환금액과 신용등급</a:t>
            </a: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4394C1C3-C8A6-7847-7903-10CD0AD3DAB9}"/>
              </a:ext>
            </a:extLst>
          </p:cNvPr>
          <p:cNvSpPr/>
          <p:nvPr/>
        </p:nvSpPr>
        <p:spPr>
          <a:xfrm>
            <a:off x="11289463" y="7779268"/>
            <a:ext cx="4523878" cy="697296"/>
          </a:xfrm>
          <a:prstGeom prst="roundRect">
            <a:avLst>
              <a:gd name="adj" fmla="val 50000"/>
            </a:avLst>
          </a:prstGeom>
          <a:noFill/>
          <a:ln>
            <a:solidFill>
              <a:srgbClr val="26969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err="1">
                <a:solidFill>
                  <a:schemeClr val="tx1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리볼빙</a:t>
            </a:r>
            <a:r>
              <a:rPr lang="ko-KR" altLang="en-US" sz="2800" dirty="0">
                <a:solidFill>
                  <a:schemeClr val="tx1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여부와 신용등급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55323" y="1540179"/>
            <a:ext cx="15388610" cy="5755254"/>
            <a:chOff x="0" y="0"/>
            <a:chExt cx="4052967" cy="151578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052967" cy="1515787"/>
            </a:xfrm>
            <a:custGeom>
              <a:avLst/>
              <a:gdLst/>
              <a:ahLst/>
              <a:cxnLst/>
              <a:rect l="l" t="t" r="r" b="b"/>
              <a:pathLst>
                <a:path w="4052967" h="1515787">
                  <a:moveTo>
                    <a:pt x="16602" y="0"/>
                  </a:moveTo>
                  <a:lnTo>
                    <a:pt x="4036365" y="0"/>
                  </a:lnTo>
                  <a:cubicBezTo>
                    <a:pt x="4045534" y="0"/>
                    <a:pt x="4052967" y="7433"/>
                    <a:pt x="4052967" y="16602"/>
                  </a:cubicBezTo>
                  <a:lnTo>
                    <a:pt x="4052967" y="1499185"/>
                  </a:lnTo>
                  <a:cubicBezTo>
                    <a:pt x="4052967" y="1508354"/>
                    <a:pt x="4045534" y="1515787"/>
                    <a:pt x="4036365" y="1515787"/>
                  </a:cubicBezTo>
                  <a:lnTo>
                    <a:pt x="16602" y="1515787"/>
                  </a:lnTo>
                  <a:cubicBezTo>
                    <a:pt x="7433" y="1515787"/>
                    <a:pt x="0" y="1508354"/>
                    <a:pt x="0" y="1499185"/>
                  </a:cubicBezTo>
                  <a:lnTo>
                    <a:pt x="0" y="16602"/>
                  </a:lnTo>
                  <a:cubicBezTo>
                    <a:pt x="0" y="7433"/>
                    <a:pt x="7433" y="0"/>
                    <a:pt x="16602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w="57150">
              <a:solidFill>
                <a:srgbClr val="084C6E"/>
              </a:solidFill>
            </a:ln>
          </p:spPr>
          <p:txBody>
            <a:bodyPr/>
            <a:lstStyle/>
            <a:p>
              <a:endParaRPr lang="ko-KR" altLang="en-US">
                <a:latin typeface="하나2.0 R" panose="020B0303000000000000" pitchFamily="50" charset="-127"/>
                <a:ea typeface="하나2.0 R" panose="020B0303000000000000" pitchFamily="50" charset="-127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90"/>
                </a:lnSpc>
              </a:pPr>
              <a:endParaRPr>
                <a:latin typeface="하나2.0 R" panose="020B0303000000000000" pitchFamily="50" charset="-127"/>
                <a:ea typeface="하나2.0 R" panose="020B0303000000000000" pitchFamily="50" charset="-127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160506" y="1929063"/>
            <a:ext cx="1240428" cy="294111"/>
            <a:chOff x="0" y="0"/>
            <a:chExt cx="1653904" cy="392148"/>
          </a:xfrm>
        </p:grpSpPr>
        <p:grpSp>
          <p:nvGrpSpPr>
            <p:cNvPr id="6" name="Group 6"/>
            <p:cNvGrpSpPr/>
            <p:nvPr/>
          </p:nvGrpSpPr>
          <p:grpSpPr>
            <a:xfrm>
              <a:off x="1261756" y="0"/>
              <a:ext cx="392148" cy="392148"/>
              <a:chOff x="0" y="0"/>
              <a:chExt cx="812800" cy="8128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08485"/>
              </a:solidFill>
            </p:spPr>
            <p:txBody>
              <a:bodyPr/>
              <a:lstStyle/>
              <a:p>
                <a:endParaRPr lang="ko-KR" altLang="en-US">
                  <a:latin typeface="하나2.0 R" panose="020B0303000000000000" pitchFamily="50" charset="-127"/>
                  <a:ea typeface="하나2.0 R" panose="020B0303000000000000" pitchFamily="50" charset="-127"/>
                </a:endParaRPr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90"/>
                  </a:lnSpc>
                </a:pPr>
                <a:endParaRPr>
                  <a:latin typeface="하나2.0 R" panose="020B0303000000000000" pitchFamily="50" charset="-127"/>
                  <a:ea typeface="하나2.0 R" panose="020B0303000000000000" pitchFamily="50" charset="-127"/>
                </a:endParaRPr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>
              <a:off x="633448" y="0"/>
              <a:ext cx="392148" cy="392148"/>
              <a:chOff x="0" y="0"/>
              <a:chExt cx="812800" cy="8128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08485"/>
              </a:solidFill>
            </p:spPr>
            <p:txBody>
              <a:bodyPr/>
              <a:lstStyle/>
              <a:p>
                <a:endParaRPr lang="ko-KR" altLang="en-US">
                  <a:latin typeface="하나2.0 R" panose="020B0303000000000000" pitchFamily="50" charset="-127"/>
                  <a:ea typeface="하나2.0 R" panose="020B0303000000000000" pitchFamily="50" charset="-127"/>
                </a:endParaRPr>
              </a:p>
            </p:txBody>
          </p:sp>
          <p:sp>
            <p:nvSpPr>
              <p:cNvPr id="11" name="TextBox 11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90"/>
                  </a:lnSpc>
                </a:pPr>
                <a:endParaRPr>
                  <a:latin typeface="하나2.0 R" panose="020B0303000000000000" pitchFamily="50" charset="-127"/>
                  <a:ea typeface="하나2.0 R" panose="020B0303000000000000" pitchFamily="50" charset="-127"/>
                </a:endParaRPr>
              </a:p>
            </p:txBody>
          </p:sp>
        </p:grpSp>
        <p:grpSp>
          <p:nvGrpSpPr>
            <p:cNvPr id="12" name="Group 12"/>
            <p:cNvGrpSpPr/>
            <p:nvPr/>
          </p:nvGrpSpPr>
          <p:grpSpPr>
            <a:xfrm>
              <a:off x="0" y="0"/>
              <a:ext cx="392148" cy="392148"/>
              <a:chOff x="0" y="0"/>
              <a:chExt cx="812800" cy="81280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08485"/>
              </a:solidFill>
            </p:spPr>
            <p:txBody>
              <a:bodyPr/>
              <a:lstStyle/>
              <a:p>
                <a:endParaRPr lang="ko-KR" altLang="en-US">
                  <a:latin typeface="하나2.0 R" panose="020B0303000000000000" pitchFamily="50" charset="-127"/>
                  <a:ea typeface="하나2.0 R" panose="020B0303000000000000" pitchFamily="50" charset="-127"/>
                </a:endParaRPr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90"/>
                  </a:lnSpc>
                </a:pPr>
                <a:endParaRPr>
                  <a:latin typeface="하나2.0 R" panose="020B0303000000000000" pitchFamily="50" charset="-127"/>
                  <a:ea typeface="하나2.0 R" panose="020B0303000000000000" pitchFamily="50" charset="-127"/>
                </a:endParaRPr>
              </a:p>
            </p:txBody>
          </p:sp>
        </p:grpSp>
      </p:grpSp>
      <p:sp>
        <p:nvSpPr>
          <p:cNvPr id="15" name="TextBox 15"/>
          <p:cNvSpPr txBox="1"/>
          <p:nvPr/>
        </p:nvSpPr>
        <p:spPr>
          <a:xfrm>
            <a:off x="5619635" y="1699246"/>
            <a:ext cx="6859986" cy="5693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587"/>
              </a:lnSpc>
            </a:pPr>
            <a:r>
              <a:rPr lang="en-US" sz="3300">
                <a:solidFill>
                  <a:srgbClr val="008485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이자율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01040" y="536844"/>
            <a:ext cx="6706837" cy="6290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20"/>
              </a:lnSpc>
            </a:pPr>
            <a:r>
              <a:rPr lang="en-US" sz="4100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2.1 </a:t>
            </a:r>
            <a:r>
              <a:rPr lang="en-US" sz="4100" dirty="0" err="1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탐색적</a:t>
            </a:r>
            <a:r>
              <a:rPr lang="en-US" sz="4100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</a:t>
            </a:r>
            <a:r>
              <a:rPr lang="en-US" sz="4100" dirty="0" err="1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데이터</a:t>
            </a:r>
            <a:r>
              <a:rPr lang="en-US" sz="4100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</a:t>
            </a:r>
            <a:r>
              <a:rPr lang="en-US" sz="4100" dirty="0" err="1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분석</a:t>
            </a:r>
            <a:r>
              <a:rPr lang="en-US" sz="4100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(EDA) 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5294976" y="2272016"/>
            <a:ext cx="7035165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2" lvl="1" indent="-323851" algn="ctr">
              <a:lnSpc>
                <a:spcPts val="42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개인고객의</a:t>
            </a:r>
            <a:r>
              <a:rPr lang="en-US" sz="30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3000" dirty="0" err="1">
                <a:solidFill>
                  <a:srgbClr val="000000"/>
                </a:solidFill>
                <a:highlight>
                  <a:srgbClr val="F6F2AC"/>
                </a:highlight>
                <a:latin typeface="하나2.0 R" panose="020B0303000000000000" pitchFamily="50" charset="-127"/>
                <a:ea typeface="하나2.0 R" panose="020B0303000000000000" pitchFamily="50" charset="-127"/>
              </a:rPr>
              <a:t>과거</a:t>
            </a:r>
            <a:r>
              <a:rPr lang="en-US" sz="3000" dirty="0">
                <a:solidFill>
                  <a:srgbClr val="000000"/>
                </a:solidFill>
                <a:highlight>
                  <a:srgbClr val="F6F2AC"/>
                </a:highlight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3000" dirty="0" err="1">
                <a:solidFill>
                  <a:srgbClr val="000000"/>
                </a:solidFill>
                <a:highlight>
                  <a:srgbClr val="F6F2AC"/>
                </a:highlight>
                <a:latin typeface="하나2.0 R" panose="020B0303000000000000" pitchFamily="50" charset="-127"/>
                <a:ea typeface="하나2.0 R" panose="020B0303000000000000" pitchFamily="50" charset="-127"/>
              </a:rPr>
              <a:t>신용등급</a:t>
            </a:r>
            <a:r>
              <a:rPr lang="en-US" sz="30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이</a:t>
            </a:r>
            <a:r>
              <a:rPr lang="en-US" sz="30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반영된</a:t>
            </a:r>
            <a:r>
              <a:rPr lang="en-US" sz="30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지표</a:t>
            </a:r>
            <a:endParaRPr lang="en-US" sz="3000" dirty="0">
              <a:solidFill>
                <a:srgbClr val="000000"/>
              </a:solidFill>
              <a:latin typeface="하나2.0 R" panose="020B0303000000000000" pitchFamily="50" charset="-127"/>
              <a:ea typeface="하나2.0 R" panose="020B0303000000000000" pitchFamily="50" charset="-127"/>
            </a:endParaRPr>
          </a:p>
          <a:p>
            <a:pPr marL="647702" lvl="1" indent="-323851" algn="ctr">
              <a:lnSpc>
                <a:spcPts val="42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이자율이</a:t>
            </a:r>
            <a:r>
              <a:rPr lang="en-US" sz="30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높을수록</a:t>
            </a:r>
            <a:r>
              <a:rPr lang="en-US" sz="30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중저신용자</a:t>
            </a:r>
            <a:r>
              <a:rPr lang="en-US" sz="30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다수</a:t>
            </a:r>
            <a:r>
              <a:rPr lang="en-US" sz="30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분포</a:t>
            </a:r>
            <a:endParaRPr lang="en-US" sz="3000" dirty="0">
              <a:solidFill>
                <a:srgbClr val="000000"/>
              </a:solidFill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5571161" y="3481691"/>
            <a:ext cx="6859986" cy="5693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587"/>
              </a:lnSpc>
            </a:pPr>
            <a:r>
              <a:rPr lang="en-US" sz="3300">
                <a:solidFill>
                  <a:srgbClr val="008485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고객 상황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5294976" y="4083671"/>
            <a:ext cx="9176429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2" lvl="1" indent="-323851">
              <a:lnSpc>
                <a:spcPts val="4200"/>
              </a:lnSpc>
              <a:buFont typeface="Arial"/>
              <a:buChar char="•"/>
            </a:pPr>
            <a:r>
              <a:rPr lang="en-US" sz="30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연령</a:t>
            </a:r>
            <a:r>
              <a:rPr lang="en-US" sz="30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, </a:t>
            </a:r>
            <a:r>
              <a:rPr lang="en-US" sz="30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직업</a:t>
            </a:r>
            <a:r>
              <a:rPr lang="en-US" sz="30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, 연 </a:t>
            </a:r>
            <a:r>
              <a:rPr lang="en-US" sz="30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수입</a:t>
            </a:r>
            <a:r>
              <a:rPr lang="en-US" sz="30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등 </a:t>
            </a:r>
            <a:r>
              <a:rPr lang="en-US" sz="30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고객의</a:t>
            </a:r>
            <a:r>
              <a:rPr lang="en-US" sz="30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3000" dirty="0" err="1">
                <a:solidFill>
                  <a:srgbClr val="000000"/>
                </a:solidFill>
                <a:highlight>
                  <a:srgbClr val="F6F2AC"/>
                </a:highlight>
                <a:latin typeface="하나2.0 R" panose="020B0303000000000000" pitchFamily="50" charset="-127"/>
                <a:ea typeface="하나2.0 R" panose="020B0303000000000000" pitchFamily="50" charset="-127"/>
              </a:rPr>
              <a:t>현재</a:t>
            </a:r>
            <a:r>
              <a:rPr lang="en-US" sz="3000" dirty="0">
                <a:solidFill>
                  <a:srgbClr val="000000"/>
                </a:solidFill>
                <a:highlight>
                  <a:srgbClr val="F6F2AC"/>
                </a:highlight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3000" dirty="0" err="1">
                <a:solidFill>
                  <a:srgbClr val="000000"/>
                </a:solidFill>
                <a:highlight>
                  <a:srgbClr val="F6F2AC"/>
                </a:highlight>
                <a:latin typeface="하나2.0 R" panose="020B0303000000000000" pitchFamily="50" charset="-127"/>
                <a:ea typeface="하나2.0 R" panose="020B0303000000000000" pitchFamily="50" charset="-127"/>
              </a:rPr>
              <a:t>경제적</a:t>
            </a:r>
            <a:r>
              <a:rPr lang="en-US" sz="3000" dirty="0">
                <a:solidFill>
                  <a:srgbClr val="000000"/>
                </a:solidFill>
                <a:highlight>
                  <a:srgbClr val="F6F2AC"/>
                </a:highlight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3000" dirty="0" err="1">
                <a:solidFill>
                  <a:srgbClr val="000000"/>
                </a:solidFill>
                <a:highlight>
                  <a:srgbClr val="F6F2AC"/>
                </a:highlight>
                <a:latin typeface="하나2.0 R" panose="020B0303000000000000" pitchFamily="50" charset="-127"/>
                <a:ea typeface="하나2.0 R" panose="020B0303000000000000" pitchFamily="50" charset="-127"/>
              </a:rPr>
              <a:t>지표</a:t>
            </a:r>
            <a:endParaRPr lang="en-US" sz="3000" dirty="0">
              <a:solidFill>
                <a:srgbClr val="000000"/>
              </a:solidFill>
              <a:highlight>
                <a:srgbClr val="F6F2AC"/>
              </a:highlight>
              <a:latin typeface="하나2.0 R" panose="020B0303000000000000" pitchFamily="50" charset="-127"/>
              <a:ea typeface="하나2.0 R" panose="020B0303000000000000" pitchFamily="50" charset="-127"/>
            </a:endParaRPr>
          </a:p>
          <a:p>
            <a:pPr marL="647702" lvl="1" indent="-323851" algn="l">
              <a:lnSpc>
                <a:spcPts val="42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대다수가</a:t>
            </a:r>
            <a:r>
              <a:rPr lang="en-US" sz="30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저소득자이며</a:t>
            </a:r>
            <a:r>
              <a:rPr lang="en-US" sz="30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각 </a:t>
            </a:r>
            <a:r>
              <a:rPr lang="en-US" sz="30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분포는</a:t>
            </a:r>
            <a:r>
              <a:rPr lang="en-US" sz="30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균일</a:t>
            </a:r>
            <a:endParaRPr lang="en-US" sz="3000" dirty="0">
              <a:solidFill>
                <a:srgbClr val="000000"/>
              </a:solidFill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5294976" y="5980585"/>
            <a:ext cx="8649891" cy="10579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694" lvl="1" indent="-323847">
              <a:lnSpc>
                <a:spcPts val="4199"/>
              </a:lnSpc>
              <a:spcBef>
                <a:spcPct val="0"/>
              </a:spcBef>
              <a:buFont typeface="Arial"/>
              <a:buChar char="•"/>
            </a:pPr>
            <a:r>
              <a:rPr lang="en-US" sz="2999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월별</a:t>
            </a:r>
            <a:r>
              <a:rPr lang="en-US" sz="2999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999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상환금</a:t>
            </a:r>
            <a:r>
              <a:rPr lang="en-US" sz="2999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999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액수</a:t>
            </a:r>
            <a:r>
              <a:rPr lang="en-US" sz="2999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999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자체는</a:t>
            </a:r>
            <a:r>
              <a:rPr lang="en-US" sz="2999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999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신용등급이</a:t>
            </a:r>
            <a:r>
              <a:rPr lang="en-US" sz="2999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999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균일하게</a:t>
            </a:r>
            <a:r>
              <a:rPr lang="en-US" sz="2999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999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분포</a:t>
            </a:r>
            <a:endParaRPr lang="en-US" sz="2999" dirty="0">
              <a:solidFill>
                <a:srgbClr val="000000"/>
              </a:solidFill>
              <a:latin typeface="하나2.0 R" panose="020B0303000000000000" pitchFamily="50" charset="-127"/>
              <a:ea typeface="하나2.0 R" panose="020B0303000000000000" pitchFamily="50" charset="-127"/>
            </a:endParaRPr>
          </a:p>
          <a:p>
            <a:pPr marL="647694" lvl="1" indent="-323847">
              <a:lnSpc>
                <a:spcPts val="4199"/>
              </a:lnSpc>
              <a:spcBef>
                <a:spcPct val="0"/>
              </a:spcBef>
              <a:buFont typeface="Arial"/>
              <a:buChar char="•"/>
            </a:pPr>
            <a:r>
              <a:rPr lang="en-US" sz="2999" dirty="0" err="1">
                <a:solidFill>
                  <a:srgbClr val="000000"/>
                </a:solidFill>
                <a:highlight>
                  <a:srgbClr val="F6F2AC"/>
                </a:highlight>
                <a:latin typeface="하나2.0 R" panose="020B0303000000000000" pitchFamily="50" charset="-127"/>
                <a:ea typeface="하나2.0 R" panose="020B0303000000000000" pitchFamily="50" charset="-127"/>
              </a:rPr>
              <a:t>리볼빙</a:t>
            </a:r>
            <a:r>
              <a:rPr lang="en-US" sz="2999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을</a:t>
            </a:r>
            <a:r>
              <a:rPr lang="en-US" sz="2999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999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사용</a:t>
            </a:r>
            <a:r>
              <a:rPr lang="en-US" sz="2999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999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시에</a:t>
            </a:r>
            <a:r>
              <a:rPr lang="en-US" sz="2999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999" dirty="0" err="1">
                <a:solidFill>
                  <a:srgbClr val="000000"/>
                </a:solidFill>
                <a:highlight>
                  <a:srgbClr val="F6F2AC"/>
                </a:highlight>
                <a:latin typeface="하나2.0 R" panose="020B0303000000000000" pitchFamily="50" charset="-127"/>
                <a:ea typeface="하나2.0 R" panose="020B0303000000000000" pitchFamily="50" charset="-127"/>
              </a:rPr>
              <a:t>저신용자</a:t>
            </a:r>
            <a:r>
              <a:rPr lang="en-US" sz="2999" dirty="0">
                <a:solidFill>
                  <a:srgbClr val="000000"/>
                </a:solidFill>
                <a:highlight>
                  <a:srgbClr val="F6F2AC"/>
                </a:highlight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999" dirty="0" err="1">
                <a:solidFill>
                  <a:srgbClr val="000000"/>
                </a:solidFill>
                <a:highlight>
                  <a:srgbClr val="F6F2AC"/>
                </a:highlight>
                <a:latin typeface="하나2.0 R" panose="020B0303000000000000" pitchFamily="50" charset="-127"/>
                <a:ea typeface="하나2.0 R" panose="020B0303000000000000" pitchFamily="50" charset="-127"/>
              </a:rPr>
              <a:t>다수</a:t>
            </a:r>
            <a:r>
              <a:rPr lang="en-US" sz="2999" dirty="0">
                <a:solidFill>
                  <a:srgbClr val="000000"/>
                </a:solidFill>
                <a:highlight>
                  <a:srgbClr val="F6F2AC"/>
                </a:highlight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999" dirty="0" err="1">
                <a:solidFill>
                  <a:srgbClr val="000000"/>
                </a:solidFill>
                <a:highlight>
                  <a:srgbClr val="F6F2AC"/>
                </a:highlight>
                <a:latin typeface="하나2.0 R" panose="020B0303000000000000" pitchFamily="50" charset="-127"/>
                <a:ea typeface="하나2.0 R" panose="020B0303000000000000" pitchFamily="50" charset="-127"/>
              </a:rPr>
              <a:t>분포</a:t>
            </a:r>
            <a:endParaRPr lang="en-US" sz="2999" dirty="0">
              <a:solidFill>
                <a:srgbClr val="000000"/>
              </a:solidFill>
              <a:highlight>
                <a:srgbClr val="F6F2AC"/>
              </a:highlight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5571161" y="5255415"/>
            <a:ext cx="2633093" cy="5693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587"/>
              </a:lnSpc>
            </a:pPr>
            <a:r>
              <a:rPr lang="en-US" sz="3300">
                <a:solidFill>
                  <a:srgbClr val="008485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채무 부담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438214" y="4181018"/>
            <a:ext cx="1074420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  <a:spcBef>
                <a:spcPct val="0"/>
              </a:spcBef>
            </a:pPr>
            <a:r>
              <a:rPr lang="en-US" sz="4500" dirty="0" err="1">
                <a:solidFill>
                  <a:srgbClr val="084C6E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요약</a:t>
            </a:r>
            <a:endParaRPr lang="en-US" sz="4500" dirty="0">
              <a:solidFill>
                <a:srgbClr val="084C6E"/>
              </a:solidFill>
              <a:latin typeface="하나2.0 CM" panose="020B0603000000000000" pitchFamily="50" charset="-127"/>
              <a:ea typeface="하나2.0 CM" panose="020B0603000000000000" pitchFamily="50" charset="-127"/>
            </a:endParaRPr>
          </a:p>
        </p:txBody>
      </p:sp>
      <p:sp>
        <p:nvSpPr>
          <p:cNvPr id="23" name="AutoShape 23"/>
          <p:cNvSpPr/>
          <p:nvPr/>
        </p:nvSpPr>
        <p:spPr>
          <a:xfrm flipV="1">
            <a:off x="4415706" y="1963858"/>
            <a:ext cx="0" cy="4907895"/>
          </a:xfrm>
          <a:prstGeom prst="line">
            <a:avLst/>
          </a:prstGeom>
          <a:ln w="9525" cap="flat">
            <a:solidFill>
              <a:srgbClr val="285B58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sp>
        <p:nvSpPr>
          <p:cNvPr id="24" name="Freeform 24"/>
          <p:cNvSpPr/>
          <p:nvPr/>
        </p:nvSpPr>
        <p:spPr>
          <a:xfrm>
            <a:off x="11755859" y="-2042445"/>
            <a:ext cx="2888852" cy="2888852"/>
          </a:xfrm>
          <a:custGeom>
            <a:avLst/>
            <a:gdLst/>
            <a:ahLst/>
            <a:cxnLst/>
            <a:rect l="l" t="t" r="r" b="b"/>
            <a:pathLst>
              <a:path w="2888852" h="2888852">
                <a:moveTo>
                  <a:pt x="0" y="0"/>
                </a:moveTo>
                <a:lnTo>
                  <a:pt x="2888852" y="0"/>
                </a:lnTo>
                <a:lnTo>
                  <a:pt x="2888852" y="2888852"/>
                </a:lnTo>
                <a:lnTo>
                  <a:pt x="0" y="288885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5" name="Freeform 25"/>
          <p:cNvSpPr/>
          <p:nvPr/>
        </p:nvSpPr>
        <p:spPr>
          <a:xfrm>
            <a:off x="13459001" y="-3257460"/>
            <a:ext cx="5437331" cy="5437331"/>
          </a:xfrm>
          <a:custGeom>
            <a:avLst/>
            <a:gdLst/>
            <a:ahLst/>
            <a:cxnLst/>
            <a:rect l="l" t="t" r="r" b="b"/>
            <a:pathLst>
              <a:path w="5437331" h="5437331">
                <a:moveTo>
                  <a:pt x="0" y="0"/>
                </a:moveTo>
                <a:lnTo>
                  <a:pt x="5437331" y="0"/>
                </a:lnTo>
                <a:lnTo>
                  <a:pt x="5437331" y="5437331"/>
                </a:lnTo>
                <a:lnTo>
                  <a:pt x="0" y="543733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26" name="Group 26"/>
          <p:cNvGrpSpPr/>
          <p:nvPr/>
        </p:nvGrpSpPr>
        <p:grpSpPr>
          <a:xfrm>
            <a:off x="19051" y="7670118"/>
            <a:ext cx="17997446" cy="2301424"/>
            <a:chOff x="-131715" y="0"/>
            <a:chExt cx="4740068" cy="644612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4543128" cy="644612"/>
            </a:xfrm>
            <a:custGeom>
              <a:avLst/>
              <a:gdLst/>
              <a:ahLst/>
              <a:cxnLst/>
              <a:rect l="l" t="t" r="r" b="b"/>
              <a:pathLst>
                <a:path w="4543128" h="644612">
                  <a:moveTo>
                    <a:pt x="22890" y="0"/>
                  </a:moveTo>
                  <a:lnTo>
                    <a:pt x="4520238" y="0"/>
                  </a:lnTo>
                  <a:cubicBezTo>
                    <a:pt x="4532880" y="0"/>
                    <a:pt x="4543128" y="10248"/>
                    <a:pt x="4543128" y="22890"/>
                  </a:cubicBezTo>
                  <a:lnTo>
                    <a:pt x="4543128" y="621722"/>
                  </a:lnTo>
                  <a:cubicBezTo>
                    <a:pt x="4543128" y="634364"/>
                    <a:pt x="4532880" y="644612"/>
                    <a:pt x="4520238" y="644612"/>
                  </a:cubicBezTo>
                  <a:lnTo>
                    <a:pt x="22890" y="644612"/>
                  </a:lnTo>
                  <a:cubicBezTo>
                    <a:pt x="10248" y="644612"/>
                    <a:pt x="0" y="634364"/>
                    <a:pt x="0" y="621722"/>
                  </a:cubicBezTo>
                  <a:lnTo>
                    <a:pt x="0" y="22890"/>
                  </a:lnTo>
                  <a:cubicBezTo>
                    <a:pt x="0" y="10248"/>
                    <a:pt x="10248" y="0"/>
                    <a:pt x="22890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000000"/>
              </a:solidFill>
            </a:ln>
          </p:spPr>
          <p:txBody>
            <a:bodyPr/>
            <a:lstStyle/>
            <a:p>
              <a:endParaRPr lang="ko-KR" altLang="en-US">
                <a:latin typeface="하나2.0 R" panose="020B0303000000000000" pitchFamily="50" charset="-127"/>
                <a:ea typeface="하나2.0 R" panose="020B0303000000000000" pitchFamily="50" charset="-127"/>
              </a:endParaRPr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-131715" y="88129"/>
              <a:ext cx="4740068" cy="4563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199"/>
                </a:lnSpc>
              </a:pPr>
              <a:r>
                <a:rPr lang="en-US" sz="2999" dirty="0" err="1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과거</a:t>
              </a:r>
              <a:r>
                <a:rPr lang="en-US" sz="2999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 </a:t>
              </a:r>
              <a:r>
                <a:rPr lang="en-US" sz="2999" dirty="0" err="1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신용등급이</a:t>
              </a:r>
              <a:r>
                <a:rPr lang="en-US" sz="2999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 </a:t>
              </a:r>
              <a:r>
                <a:rPr lang="en-US" sz="2999" dirty="0" err="1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반영된</a:t>
              </a:r>
              <a:r>
                <a:rPr lang="en-US" sz="2999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 </a:t>
              </a:r>
              <a:r>
                <a:rPr lang="en-US" sz="2999" dirty="0" err="1">
                  <a:solidFill>
                    <a:srgbClr val="E90061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이자율</a:t>
              </a:r>
              <a:r>
                <a:rPr lang="en-US" sz="2999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 </a:t>
              </a:r>
              <a:r>
                <a:rPr lang="en-US" sz="2999" dirty="0" err="1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뿐만</a:t>
              </a:r>
              <a:r>
                <a:rPr lang="en-US" sz="2999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 </a:t>
              </a:r>
              <a:r>
                <a:rPr lang="en-US" sz="2999" dirty="0" err="1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아니라</a:t>
              </a:r>
              <a:r>
                <a:rPr lang="en-US" sz="2999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 </a:t>
              </a:r>
              <a:r>
                <a:rPr lang="en-US" sz="2999" dirty="0" err="1">
                  <a:solidFill>
                    <a:srgbClr val="E90061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채무</a:t>
              </a:r>
              <a:r>
                <a:rPr lang="en-US" sz="2999" dirty="0">
                  <a:solidFill>
                    <a:srgbClr val="E90061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 </a:t>
              </a:r>
              <a:r>
                <a:rPr lang="en-US" sz="2999" dirty="0" err="1">
                  <a:solidFill>
                    <a:srgbClr val="E90061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상환</a:t>
              </a:r>
              <a:r>
                <a:rPr lang="en-US" sz="2999" dirty="0">
                  <a:solidFill>
                    <a:srgbClr val="E90061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 </a:t>
              </a:r>
              <a:r>
                <a:rPr lang="en-US" sz="2999" dirty="0" err="1">
                  <a:solidFill>
                    <a:srgbClr val="E90061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의지</a:t>
              </a:r>
              <a:r>
                <a:rPr lang="en-US" sz="2999" dirty="0" err="1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도</a:t>
              </a:r>
              <a:r>
                <a:rPr lang="en-US" sz="2999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 </a:t>
              </a:r>
              <a:r>
                <a:rPr lang="en-US" sz="2999" dirty="0" err="1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신용등급</a:t>
              </a:r>
              <a:r>
                <a:rPr lang="en-US" sz="2999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 </a:t>
              </a:r>
              <a:r>
                <a:rPr lang="en-US" sz="2999" dirty="0" err="1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산정에</a:t>
              </a:r>
              <a:r>
                <a:rPr lang="en-US" sz="2999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 큰 </a:t>
              </a:r>
              <a:r>
                <a:rPr lang="en-US" sz="2999" dirty="0" err="1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영향</a:t>
              </a:r>
              <a:endParaRPr lang="en-US" sz="2999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endParaRPr>
            </a:p>
            <a:p>
              <a:pPr algn="ctr">
                <a:lnSpc>
                  <a:spcPts val="4199"/>
                </a:lnSpc>
              </a:pPr>
              <a:r>
                <a:rPr lang="en-US" sz="2999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 -&gt; </a:t>
              </a:r>
              <a:r>
                <a:rPr lang="en-US" sz="2999" dirty="0" err="1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다양한</a:t>
              </a:r>
              <a:r>
                <a:rPr lang="en-US" sz="2999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 </a:t>
              </a:r>
              <a:r>
                <a:rPr lang="en-US" sz="2999" dirty="0" err="1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관점에서의</a:t>
              </a:r>
              <a:r>
                <a:rPr lang="en-US" sz="2999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 </a:t>
              </a:r>
              <a:r>
                <a:rPr lang="en-US" sz="2999" b="1" dirty="0" err="1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상관관계</a:t>
              </a:r>
              <a:r>
                <a:rPr lang="en-US" sz="2999" b="1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 </a:t>
              </a:r>
              <a:r>
                <a:rPr lang="en-US" sz="2999" b="1" dirty="0" err="1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분석</a:t>
              </a:r>
              <a:r>
                <a:rPr lang="en-US" sz="2999" b="1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, </a:t>
              </a:r>
              <a:r>
                <a:rPr lang="en-US" sz="2999" b="1" dirty="0" err="1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클러스터링</a:t>
              </a:r>
              <a:r>
                <a:rPr lang="en-US" sz="2999" b="1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, </a:t>
              </a:r>
              <a:r>
                <a:rPr lang="en-US" sz="2999" b="1" dirty="0" err="1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통계</a:t>
              </a:r>
              <a:r>
                <a:rPr lang="en-US" sz="2999" b="1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 </a:t>
              </a:r>
              <a:r>
                <a:rPr lang="en-US" sz="2999" b="1" dirty="0" err="1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분석</a:t>
              </a:r>
              <a:r>
                <a:rPr lang="en-US" sz="2999" dirty="0" err="1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을</a:t>
              </a:r>
              <a:r>
                <a:rPr lang="en-US" sz="2999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 </a:t>
              </a:r>
              <a:r>
                <a:rPr lang="en-US" sz="2999" dirty="0" err="1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통한</a:t>
              </a:r>
              <a:r>
                <a:rPr lang="en-US" sz="2999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 </a:t>
              </a:r>
              <a:r>
                <a:rPr lang="en-US" sz="2999" dirty="0" err="1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요인들</a:t>
              </a:r>
              <a:r>
                <a:rPr lang="en-US" sz="2999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 간 </a:t>
              </a:r>
              <a:r>
                <a:rPr lang="en-US" sz="2999" dirty="0" err="1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관계</a:t>
              </a:r>
              <a:r>
                <a:rPr lang="en-US" sz="2999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 </a:t>
              </a:r>
              <a:r>
                <a:rPr lang="en-US" sz="2999" dirty="0" err="1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확인</a:t>
              </a:r>
              <a:r>
                <a:rPr lang="en-US" sz="2999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 </a:t>
              </a:r>
              <a:r>
                <a:rPr lang="en-US" sz="2999" dirty="0" err="1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필요</a:t>
              </a:r>
              <a:endParaRPr lang="en-US" sz="2999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endParaRPr>
            </a:p>
            <a:p>
              <a:pPr algn="ctr">
                <a:lnSpc>
                  <a:spcPts val="4199"/>
                </a:lnSpc>
              </a:pPr>
              <a:r>
                <a:rPr lang="en-US" sz="2999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 -&gt; </a:t>
              </a:r>
              <a:r>
                <a:rPr lang="en-US" sz="2999" dirty="0" err="1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데이터</a:t>
              </a:r>
              <a:r>
                <a:rPr lang="en-US" sz="2999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 </a:t>
              </a:r>
              <a:r>
                <a:rPr lang="en-US" sz="2999" dirty="0" err="1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분석</a:t>
              </a:r>
              <a:r>
                <a:rPr lang="en-US" sz="2999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 </a:t>
              </a:r>
              <a:r>
                <a:rPr lang="en-US" sz="2999" dirty="0" err="1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결과를</a:t>
              </a:r>
              <a:r>
                <a:rPr lang="en-US" sz="2999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 </a:t>
              </a:r>
              <a:r>
                <a:rPr lang="en-US" sz="2999" dirty="0" err="1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토대로</a:t>
              </a:r>
              <a:r>
                <a:rPr lang="en-US" sz="2999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 </a:t>
              </a:r>
              <a:r>
                <a:rPr lang="en-US" sz="2999" dirty="0" err="1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추가적</a:t>
              </a:r>
              <a:r>
                <a:rPr lang="en-US" sz="2999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 </a:t>
              </a:r>
              <a:r>
                <a:rPr lang="en-US" sz="2999" dirty="0" err="1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데이터</a:t>
              </a:r>
              <a:r>
                <a:rPr lang="en-US" sz="2999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 </a:t>
              </a:r>
              <a:r>
                <a:rPr lang="en-US" sz="2999" dirty="0" err="1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인사이트</a:t>
              </a:r>
              <a:r>
                <a:rPr lang="en-US" sz="2999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 </a:t>
              </a:r>
              <a:r>
                <a:rPr lang="en-US" sz="2999" dirty="0" err="1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도출</a:t>
              </a:r>
              <a:r>
                <a:rPr lang="en-US" sz="2999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 </a:t>
              </a:r>
            </a:p>
          </p:txBody>
        </p:sp>
      </p:grpSp>
      <p:sp>
        <p:nvSpPr>
          <p:cNvPr id="29" name="Freeform 29"/>
          <p:cNvSpPr/>
          <p:nvPr/>
        </p:nvSpPr>
        <p:spPr>
          <a:xfrm>
            <a:off x="1828800" y="7984760"/>
            <a:ext cx="291696" cy="519726"/>
          </a:xfrm>
          <a:custGeom>
            <a:avLst/>
            <a:gdLst/>
            <a:ahLst/>
            <a:cxnLst/>
            <a:rect l="l" t="t" r="r" b="b"/>
            <a:pathLst>
              <a:path w="291696" h="519726">
                <a:moveTo>
                  <a:pt x="0" y="0"/>
                </a:moveTo>
                <a:lnTo>
                  <a:pt x="291696" y="0"/>
                </a:lnTo>
                <a:lnTo>
                  <a:pt x="291696" y="519726"/>
                </a:lnTo>
                <a:lnTo>
                  <a:pt x="0" y="51972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37331" y="2030095"/>
            <a:ext cx="13293258" cy="6791564"/>
            <a:chOff x="0" y="0"/>
            <a:chExt cx="3501105" cy="178872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501105" cy="1788725"/>
            </a:xfrm>
            <a:custGeom>
              <a:avLst/>
              <a:gdLst/>
              <a:ahLst/>
              <a:cxnLst/>
              <a:rect l="l" t="t" r="r" b="b"/>
              <a:pathLst>
                <a:path w="3501105" h="1788725">
                  <a:moveTo>
                    <a:pt x="0" y="0"/>
                  </a:moveTo>
                  <a:lnTo>
                    <a:pt x="3501105" y="0"/>
                  </a:lnTo>
                  <a:lnTo>
                    <a:pt x="3501105" y="1788725"/>
                  </a:lnTo>
                  <a:lnTo>
                    <a:pt x="0" y="1788725"/>
                  </a:lnTo>
                  <a:close/>
                </a:path>
              </a:pathLst>
            </a:custGeom>
            <a:solidFill>
              <a:srgbClr val="008485">
                <a:alpha val="31765"/>
              </a:srgbClr>
            </a:solidFill>
            <a:ln w="38100">
              <a:solidFill>
                <a:srgbClr val="000000">
                  <a:alpha val="31765"/>
                </a:srgbClr>
              </a:solidFill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147716">
            <a:off x="2497371" y="1747718"/>
            <a:ext cx="13293258" cy="6791564"/>
            <a:chOff x="0" y="0"/>
            <a:chExt cx="3501105" cy="178872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501105" cy="1788725"/>
            </a:xfrm>
            <a:custGeom>
              <a:avLst/>
              <a:gdLst/>
              <a:ahLst/>
              <a:cxnLst/>
              <a:rect l="l" t="t" r="r" b="b"/>
              <a:pathLst>
                <a:path w="3501105" h="1788725">
                  <a:moveTo>
                    <a:pt x="6406" y="0"/>
                  </a:moveTo>
                  <a:lnTo>
                    <a:pt x="3494699" y="0"/>
                  </a:lnTo>
                  <a:cubicBezTo>
                    <a:pt x="3496397" y="0"/>
                    <a:pt x="3498027" y="675"/>
                    <a:pt x="3499229" y="1876"/>
                  </a:cubicBezTo>
                  <a:cubicBezTo>
                    <a:pt x="3500430" y="3078"/>
                    <a:pt x="3501105" y="4707"/>
                    <a:pt x="3501105" y="6406"/>
                  </a:cubicBezTo>
                  <a:lnTo>
                    <a:pt x="3501105" y="1782318"/>
                  </a:lnTo>
                  <a:cubicBezTo>
                    <a:pt x="3501105" y="1785856"/>
                    <a:pt x="3498237" y="1788725"/>
                    <a:pt x="3494699" y="1788725"/>
                  </a:cubicBezTo>
                  <a:lnTo>
                    <a:pt x="6406" y="1788725"/>
                  </a:lnTo>
                  <a:cubicBezTo>
                    <a:pt x="4707" y="1788725"/>
                    <a:pt x="3078" y="1788050"/>
                    <a:pt x="1876" y="1786848"/>
                  </a:cubicBezTo>
                  <a:cubicBezTo>
                    <a:pt x="675" y="1785647"/>
                    <a:pt x="0" y="1784017"/>
                    <a:pt x="0" y="1782318"/>
                  </a:cubicBezTo>
                  <a:lnTo>
                    <a:pt x="0" y="6406"/>
                  </a:lnTo>
                  <a:cubicBezTo>
                    <a:pt x="0" y="4707"/>
                    <a:pt x="675" y="3078"/>
                    <a:pt x="1876" y="1876"/>
                  </a:cubicBezTo>
                  <a:cubicBezTo>
                    <a:pt x="3078" y="675"/>
                    <a:pt x="4707" y="0"/>
                    <a:pt x="6406" y="0"/>
                  </a:cubicBezTo>
                  <a:close/>
                </a:path>
              </a:pathLst>
            </a:custGeom>
            <a:solidFill>
              <a:srgbClr val="FFFFFF"/>
            </a:solidFill>
            <a:ln w="38100">
              <a:solidFill>
                <a:srgbClr val="000000"/>
              </a:solidFill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0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4539848" y="3596752"/>
            <a:ext cx="8921541" cy="33342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360"/>
              </a:lnSpc>
            </a:pPr>
            <a:r>
              <a:rPr lang="en-US" sz="7800" dirty="0">
                <a:solidFill>
                  <a:srgbClr val="008485"/>
                </a:solidFill>
                <a:latin typeface="하나2.0 H" panose="020B0903000000000000" pitchFamily="50" charset="-127"/>
                <a:ea typeface="하나2.0 H" panose="020B0903000000000000" pitchFamily="50" charset="-127"/>
              </a:rPr>
              <a:t>3 </a:t>
            </a:r>
            <a:r>
              <a:rPr lang="en-US" sz="7800" dirty="0" err="1">
                <a:solidFill>
                  <a:srgbClr val="008485"/>
                </a:solidFill>
                <a:latin typeface="하나2.0 H" panose="020B0903000000000000" pitchFamily="50" charset="-127"/>
                <a:ea typeface="하나2.0 H" panose="020B0903000000000000" pitchFamily="50" charset="-127"/>
              </a:rPr>
              <a:t>프로젝트</a:t>
            </a:r>
            <a:endParaRPr lang="en-US" sz="7800" dirty="0">
              <a:solidFill>
                <a:srgbClr val="008485"/>
              </a:solidFill>
              <a:latin typeface="하나2.0 H" panose="020B0903000000000000" pitchFamily="50" charset="-127"/>
              <a:ea typeface="하나2.0 H" panose="020B0903000000000000" pitchFamily="50" charset="-127"/>
            </a:endParaRPr>
          </a:p>
          <a:p>
            <a:pPr algn="ctr">
              <a:lnSpc>
                <a:spcPts val="9360"/>
              </a:lnSpc>
            </a:pPr>
            <a:r>
              <a:rPr lang="en-US" sz="7800" dirty="0" err="1">
                <a:solidFill>
                  <a:srgbClr val="008485"/>
                </a:solidFill>
                <a:latin typeface="하나2.0 H" panose="020B0903000000000000" pitchFamily="50" charset="-127"/>
                <a:ea typeface="하나2.0 H" panose="020B0903000000000000" pitchFamily="50" charset="-127"/>
              </a:rPr>
              <a:t>수행</a:t>
            </a:r>
            <a:r>
              <a:rPr lang="en-US" sz="7800" dirty="0">
                <a:solidFill>
                  <a:srgbClr val="008485"/>
                </a:solidFill>
                <a:latin typeface="하나2.0 H" panose="020B0903000000000000" pitchFamily="50" charset="-127"/>
                <a:ea typeface="하나2.0 H" panose="020B0903000000000000" pitchFamily="50" charset="-127"/>
              </a:rPr>
              <a:t> </a:t>
            </a:r>
            <a:r>
              <a:rPr lang="en-US" sz="7800" dirty="0" err="1">
                <a:solidFill>
                  <a:srgbClr val="008485"/>
                </a:solidFill>
                <a:latin typeface="하나2.0 H" panose="020B0903000000000000" pitchFamily="50" charset="-127"/>
                <a:ea typeface="하나2.0 H" panose="020B0903000000000000" pitchFamily="50" charset="-127"/>
              </a:rPr>
              <a:t>절차</a:t>
            </a:r>
            <a:r>
              <a:rPr lang="en-US" sz="7800" dirty="0">
                <a:solidFill>
                  <a:srgbClr val="008485"/>
                </a:solidFill>
                <a:latin typeface="하나2.0 H" panose="020B0903000000000000" pitchFamily="50" charset="-127"/>
                <a:ea typeface="하나2.0 H" panose="020B0903000000000000" pitchFamily="50" charset="-127"/>
              </a:rPr>
              <a:t> 및 </a:t>
            </a:r>
            <a:r>
              <a:rPr lang="en-US" sz="7800" dirty="0" err="1">
                <a:solidFill>
                  <a:srgbClr val="008485"/>
                </a:solidFill>
                <a:latin typeface="하나2.0 H" panose="020B0903000000000000" pitchFamily="50" charset="-127"/>
                <a:ea typeface="하나2.0 H" panose="020B0903000000000000" pitchFamily="50" charset="-127"/>
              </a:rPr>
              <a:t>방법</a:t>
            </a:r>
            <a:endParaRPr lang="en-US" sz="7800" dirty="0">
              <a:solidFill>
                <a:srgbClr val="008485"/>
              </a:solidFill>
              <a:latin typeface="하나2.0 H" panose="020B0903000000000000" pitchFamily="50" charset="-127"/>
              <a:ea typeface="하나2.0 H" panose="020B0903000000000000" pitchFamily="50" charset="-127"/>
            </a:endParaRPr>
          </a:p>
          <a:p>
            <a:pPr algn="ctr">
              <a:lnSpc>
                <a:spcPts val="7200"/>
              </a:lnSpc>
            </a:pPr>
            <a:r>
              <a:rPr lang="en-US" sz="6000" dirty="0">
                <a:solidFill>
                  <a:srgbClr val="595959"/>
                </a:solidFill>
                <a:latin typeface="하나2.0 H" panose="020B0903000000000000" pitchFamily="50" charset="-127"/>
                <a:ea typeface="하나2.0 H" panose="020B0903000000000000" pitchFamily="50" charset="-127"/>
              </a:rPr>
              <a:t>3.1 </a:t>
            </a:r>
            <a:r>
              <a:rPr lang="en-US" sz="6000" dirty="0" err="1">
                <a:solidFill>
                  <a:srgbClr val="595959"/>
                </a:solidFill>
                <a:latin typeface="하나2.0 H" panose="020B0903000000000000" pitchFamily="50" charset="-127"/>
                <a:ea typeface="하나2.0 H" panose="020B0903000000000000" pitchFamily="50" charset="-127"/>
              </a:rPr>
              <a:t>데이터</a:t>
            </a:r>
            <a:r>
              <a:rPr lang="en-US" sz="6000" dirty="0">
                <a:solidFill>
                  <a:srgbClr val="595959"/>
                </a:solidFill>
                <a:latin typeface="하나2.0 H" panose="020B0903000000000000" pitchFamily="50" charset="-127"/>
                <a:ea typeface="하나2.0 H" panose="020B0903000000000000" pitchFamily="50" charset="-127"/>
              </a:rPr>
              <a:t> </a:t>
            </a:r>
            <a:r>
              <a:rPr lang="en-US" sz="6000" dirty="0" err="1">
                <a:solidFill>
                  <a:srgbClr val="595959"/>
                </a:solidFill>
                <a:latin typeface="하나2.0 H" panose="020B0903000000000000" pitchFamily="50" charset="-127"/>
                <a:ea typeface="하나2.0 H" panose="020B0903000000000000" pitchFamily="50" charset="-127"/>
              </a:rPr>
              <a:t>전처리</a:t>
            </a:r>
            <a:endParaRPr lang="en-US" sz="6000" dirty="0">
              <a:solidFill>
                <a:srgbClr val="595959"/>
              </a:solidFill>
              <a:latin typeface="하나2.0 H" panose="020B0903000000000000" pitchFamily="50" charset="-127"/>
              <a:ea typeface="하나2.0 H" panose="020B0903000000000000" pitchFamily="50" charset="-127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79479" y="4224604"/>
            <a:ext cx="5224450" cy="3761604"/>
          </a:xfrm>
          <a:custGeom>
            <a:avLst/>
            <a:gdLst/>
            <a:ahLst/>
            <a:cxnLst/>
            <a:rect l="l" t="t" r="r" b="b"/>
            <a:pathLst>
              <a:path w="5224450" h="3761604">
                <a:moveTo>
                  <a:pt x="0" y="0"/>
                </a:moveTo>
                <a:lnTo>
                  <a:pt x="5224450" y="0"/>
                </a:lnTo>
                <a:lnTo>
                  <a:pt x="5224450" y="3761604"/>
                </a:lnTo>
                <a:lnTo>
                  <a:pt x="0" y="37616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b="-472"/>
            </a:stretch>
          </a:blipFill>
        </p:spPr>
        <p:txBody>
          <a:bodyPr/>
          <a:lstStyle/>
          <a:p>
            <a:endParaRPr lang="ko-KR" altLang="en-US"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6474031" y="4081113"/>
            <a:ext cx="5474441" cy="4032073"/>
          </a:xfrm>
          <a:custGeom>
            <a:avLst/>
            <a:gdLst/>
            <a:ahLst/>
            <a:cxnLst/>
            <a:rect l="l" t="t" r="r" b="b"/>
            <a:pathLst>
              <a:path w="5474441" h="4032073">
                <a:moveTo>
                  <a:pt x="0" y="0"/>
                </a:moveTo>
                <a:lnTo>
                  <a:pt x="5474441" y="0"/>
                </a:lnTo>
                <a:lnTo>
                  <a:pt x="5474441" y="4032073"/>
                </a:lnTo>
                <a:lnTo>
                  <a:pt x="0" y="403207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12402975" y="4224604"/>
            <a:ext cx="5305546" cy="3761604"/>
          </a:xfrm>
          <a:custGeom>
            <a:avLst/>
            <a:gdLst/>
            <a:ahLst/>
            <a:cxnLst/>
            <a:rect l="l" t="t" r="r" b="b"/>
            <a:pathLst>
              <a:path w="5305546" h="3761604">
                <a:moveTo>
                  <a:pt x="0" y="0"/>
                </a:moveTo>
                <a:lnTo>
                  <a:pt x="5305546" y="0"/>
                </a:lnTo>
                <a:lnTo>
                  <a:pt x="5305546" y="3761604"/>
                </a:lnTo>
                <a:lnTo>
                  <a:pt x="0" y="376160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ko-KR" altLang="en-US"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701040" y="527319"/>
            <a:ext cx="7698708" cy="619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sz="4000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3.1.1  </a:t>
            </a:r>
            <a:r>
              <a:rPr lang="en-US" sz="4000" dirty="0" err="1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이상치</a:t>
            </a:r>
            <a:r>
              <a:rPr lang="en-US" sz="4000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처리</a:t>
            </a:r>
            <a:endParaRPr lang="en-US" sz="4000" dirty="0">
              <a:solidFill>
                <a:srgbClr val="000000"/>
              </a:solidFill>
              <a:latin typeface="하나2.0 CM" panose="020B0603000000000000" pitchFamily="50" charset="-127"/>
              <a:ea typeface="하나2.0 CM" panose="020B0603000000000000" pitchFamily="50" charset="-127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3881198" y="1655995"/>
            <a:ext cx="10901601" cy="5559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sz="3199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원본</a:t>
            </a:r>
            <a:r>
              <a:rPr lang="en-US" sz="3199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3199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데이터</a:t>
            </a:r>
            <a:r>
              <a:rPr lang="en-US" sz="3199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: Age, </a:t>
            </a:r>
            <a:r>
              <a:rPr lang="en-US" sz="3199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Annual_Income</a:t>
            </a:r>
            <a:r>
              <a:rPr lang="en-US" sz="3199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, </a:t>
            </a:r>
            <a:r>
              <a:rPr lang="en-US" sz="3199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Outstanding_Dept</a:t>
            </a:r>
            <a:r>
              <a:rPr lang="en-US" sz="3199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등</a:t>
            </a:r>
          </a:p>
        </p:txBody>
      </p:sp>
      <p:sp>
        <p:nvSpPr>
          <p:cNvPr id="7" name="Freeform 7"/>
          <p:cNvSpPr/>
          <p:nvPr/>
        </p:nvSpPr>
        <p:spPr>
          <a:xfrm>
            <a:off x="11755859" y="-2042445"/>
            <a:ext cx="2888852" cy="2888852"/>
          </a:xfrm>
          <a:custGeom>
            <a:avLst/>
            <a:gdLst/>
            <a:ahLst/>
            <a:cxnLst/>
            <a:rect l="l" t="t" r="r" b="b"/>
            <a:pathLst>
              <a:path w="2888852" h="2888852">
                <a:moveTo>
                  <a:pt x="0" y="0"/>
                </a:moveTo>
                <a:lnTo>
                  <a:pt x="2888852" y="0"/>
                </a:lnTo>
                <a:lnTo>
                  <a:pt x="2888852" y="2888852"/>
                </a:lnTo>
                <a:lnTo>
                  <a:pt x="0" y="288885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8" name="Freeform 8"/>
          <p:cNvSpPr/>
          <p:nvPr/>
        </p:nvSpPr>
        <p:spPr>
          <a:xfrm>
            <a:off x="13459001" y="-3257460"/>
            <a:ext cx="5437331" cy="5437331"/>
          </a:xfrm>
          <a:custGeom>
            <a:avLst/>
            <a:gdLst/>
            <a:ahLst/>
            <a:cxnLst/>
            <a:rect l="l" t="t" r="r" b="b"/>
            <a:pathLst>
              <a:path w="5437331" h="5437331">
                <a:moveTo>
                  <a:pt x="0" y="0"/>
                </a:moveTo>
                <a:lnTo>
                  <a:pt x="5437331" y="0"/>
                </a:lnTo>
                <a:lnTo>
                  <a:pt x="5437331" y="5437331"/>
                </a:lnTo>
                <a:lnTo>
                  <a:pt x="0" y="543733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9" name="TextBox 9"/>
          <p:cNvSpPr txBox="1"/>
          <p:nvPr/>
        </p:nvSpPr>
        <p:spPr>
          <a:xfrm>
            <a:off x="2867914" y="2471387"/>
            <a:ext cx="12352734" cy="10579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694" lvl="1" indent="-323847" algn="ctr">
              <a:lnSpc>
                <a:spcPts val="4199"/>
              </a:lnSpc>
              <a:spcBef>
                <a:spcPct val="0"/>
              </a:spcBef>
              <a:buFont typeface="Arial"/>
              <a:buChar char="•"/>
            </a:pPr>
            <a:r>
              <a:rPr lang="en-US" sz="2999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앞선</a:t>
            </a:r>
            <a:r>
              <a:rPr lang="en-US" sz="2999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999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EDA를</a:t>
            </a:r>
            <a:r>
              <a:rPr lang="en-US" sz="2999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999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통해</a:t>
            </a:r>
            <a:r>
              <a:rPr lang="en-US" sz="2999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999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이상치가</a:t>
            </a:r>
            <a:r>
              <a:rPr lang="en-US" sz="2999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999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의심되는</a:t>
            </a:r>
            <a:r>
              <a:rPr lang="en-US" sz="2999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999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데이터</a:t>
            </a:r>
            <a:r>
              <a:rPr lang="en-US" sz="2999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(numerical values)를 </a:t>
            </a:r>
            <a:r>
              <a:rPr lang="en-US" sz="2999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확인함</a:t>
            </a:r>
            <a:endParaRPr lang="en-US" sz="2999" dirty="0">
              <a:solidFill>
                <a:srgbClr val="000000"/>
              </a:solidFill>
              <a:latin typeface="하나2.0 R" panose="020B0303000000000000" pitchFamily="50" charset="-127"/>
              <a:ea typeface="하나2.0 R" panose="020B0303000000000000" pitchFamily="50" charset="-127"/>
            </a:endParaRPr>
          </a:p>
          <a:p>
            <a:pPr marL="647694" lvl="1" indent="-323847">
              <a:lnSpc>
                <a:spcPts val="4199"/>
              </a:lnSpc>
              <a:buFont typeface="Arial"/>
              <a:buChar char="•"/>
            </a:pPr>
            <a:r>
              <a:rPr lang="en-US" sz="2999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데이터에</a:t>
            </a:r>
            <a:r>
              <a:rPr lang="en-US" sz="2999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999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대한</a:t>
            </a:r>
            <a:r>
              <a:rPr lang="en-US" sz="2999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999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이상치를</a:t>
            </a:r>
            <a:r>
              <a:rPr lang="en-US" sz="2999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999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자세히</a:t>
            </a:r>
            <a:r>
              <a:rPr lang="en-US" sz="2999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999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확인하기</a:t>
            </a:r>
            <a:r>
              <a:rPr lang="en-US" sz="2999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999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위해</a:t>
            </a:r>
            <a:r>
              <a:rPr lang="en-US" sz="2999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Boxplot </a:t>
            </a:r>
            <a:r>
              <a:rPr lang="en-US" sz="2999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EDA를</a:t>
            </a:r>
            <a:r>
              <a:rPr lang="en-US" sz="2999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999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진행</a:t>
            </a:r>
            <a:endParaRPr lang="en-US" sz="2999" dirty="0">
              <a:solidFill>
                <a:srgbClr val="000000"/>
              </a:solidFill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2697952" y="8152813"/>
            <a:ext cx="1112048" cy="4962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4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[Age]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392059" y="8148466"/>
            <a:ext cx="4095397" cy="4962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4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[Annual _Income]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200285" y="8142579"/>
            <a:ext cx="3869839" cy="4962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4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[</a:t>
            </a:r>
            <a:r>
              <a:rPr lang="en-US" sz="24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Outstanding_Dept</a:t>
            </a:r>
            <a:r>
              <a:rPr lang="en-US" sz="24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]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1981293" y="8913287"/>
            <a:ext cx="14688424" cy="1104900"/>
            <a:chOff x="0" y="0"/>
            <a:chExt cx="3868556" cy="291002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3808373" cy="291002"/>
            </a:xfrm>
            <a:custGeom>
              <a:avLst/>
              <a:gdLst/>
              <a:ahLst/>
              <a:cxnLst/>
              <a:rect l="l" t="t" r="r" b="b"/>
              <a:pathLst>
                <a:path w="3808373" h="291002">
                  <a:moveTo>
                    <a:pt x="27306" y="0"/>
                  </a:moveTo>
                  <a:lnTo>
                    <a:pt x="3781067" y="0"/>
                  </a:lnTo>
                  <a:cubicBezTo>
                    <a:pt x="3788309" y="0"/>
                    <a:pt x="3795254" y="2877"/>
                    <a:pt x="3800375" y="7998"/>
                  </a:cubicBezTo>
                  <a:cubicBezTo>
                    <a:pt x="3805496" y="13118"/>
                    <a:pt x="3808373" y="20064"/>
                    <a:pt x="3808373" y="27306"/>
                  </a:cubicBezTo>
                  <a:lnTo>
                    <a:pt x="3808373" y="263697"/>
                  </a:lnTo>
                  <a:cubicBezTo>
                    <a:pt x="3808373" y="278777"/>
                    <a:pt x="3796148" y="291002"/>
                    <a:pt x="3781067" y="291002"/>
                  </a:cubicBezTo>
                  <a:lnTo>
                    <a:pt x="27306" y="291002"/>
                  </a:lnTo>
                  <a:cubicBezTo>
                    <a:pt x="20064" y="291002"/>
                    <a:pt x="13118" y="288126"/>
                    <a:pt x="7998" y="283005"/>
                  </a:cubicBezTo>
                  <a:cubicBezTo>
                    <a:pt x="2877" y="277884"/>
                    <a:pt x="0" y="270939"/>
                    <a:pt x="0" y="263697"/>
                  </a:cubicBezTo>
                  <a:lnTo>
                    <a:pt x="0" y="27306"/>
                  </a:lnTo>
                  <a:cubicBezTo>
                    <a:pt x="0" y="12225"/>
                    <a:pt x="12225" y="0"/>
                    <a:pt x="27306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000000"/>
              </a:solidFill>
            </a:ln>
          </p:spPr>
          <p:txBody>
            <a:bodyPr/>
            <a:lstStyle/>
            <a:p>
              <a:endParaRPr lang="ko-KR" altLang="en-US">
                <a:latin typeface="하나2.0 R" panose="020B0303000000000000" pitchFamily="50" charset="-127"/>
                <a:ea typeface="하나2.0 R" panose="020B0303000000000000" pitchFamily="50" charset="-127"/>
              </a:endParaRP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60183" y="46486"/>
              <a:ext cx="3808373" cy="2128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79"/>
                </a:lnSpc>
              </a:pPr>
              <a:r>
                <a:rPr lang="en-US" sz="3199" dirty="0" err="1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이상치</a:t>
              </a:r>
              <a:r>
                <a:rPr lang="en-US" sz="3199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 </a:t>
              </a:r>
              <a:r>
                <a:rPr lang="en-US" sz="3199" dirty="0" err="1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처리</a:t>
              </a:r>
              <a:r>
                <a:rPr lang="en-US" sz="3199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 </a:t>
              </a:r>
              <a:r>
                <a:rPr lang="en-US" sz="3199" dirty="0" err="1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방법</a:t>
              </a:r>
              <a:r>
                <a:rPr lang="en-US" sz="3199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 =&gt; </a:t>
              </a:r>
              <a:r>
                <a:rPr lang="en-US" sz="3199" b="1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IQ﻿R </a:t>
              </a:r>
              <a:r>
                <a:rPr lang="en-US" sz="3199" dirty="0" err="1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방식을</a:t>
              </a:r>
              <a:r>
                <a:rPr lang="en-US" sz="3199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 </a:t>
              </a:r>
              <a:r>
                <a:rPr lang="en-US" sz="3199" dirty="0" err="1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사용하여</a:t>
              </a:r>
              <a:r>
                <a:rPr lang="en-US" sz="3199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 </a:t>
              </a:r>
              <a:r>
                <a:rPr lang="en-US" sz="3199" dirty="0" err="1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이상치를</a:t>
              </a:r>
              <a:r>
                <a:rPr lang="en-US" sz="3199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 </a:t>
              </a:r>
              <a:r>
                <a:rPr lang="en-US" sz="3199" dirty="0" err="1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제거하는</a:t>
              </a:r>
              <a:r>
                <a:rPr lang="en-US" sz="3199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 </a:t>
              </a:r>
              <a:r>
                <a:rPr lang="en-US" sz="3199" dirty="0" err="1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방법</a:t>
              </a:r>
              <a:r>
                <a:rPr lang="en-US" sz="3199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 </a:t>
              </a:r>
              <a:r>
                <a:rPr lang="en-US" sz="3199" dirty="0" err="1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선택</a:t>
              </a:r>
              <a:endParaRPr lang="en-US" sz="3199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endParaRPr>
            </a:p>
          </p:txBody>
        </p:sp>
      </p:grpSp>
      <p:sp>
        <p:nvSpPr>
          <p:cNvPr id="16" name="Freeform 16"/>
          <p:cNvSpPr/>
          <p:nvPr/>
        </p:nvSpPr>
        <p:spPr>
          <a:xfrm>
            <a:off x="2508633" y="9128419"/>
            <a:ext cx="378639" cy="674635"/>
          </a:xfrm>
          <a:custGeom>
            <a:avLst/>
            <a:gdLst/>
            <a:ahLst/>
            <a:cxnLst/>
            <a:rect l="l" t="t" r="r" b="b"/>
            <a:pathLst>
              <a:path w="378639" h="674635">
                <a:moveTo>
                  <a:pt x="0" y="0"/>
                </a:moveTo>
                <a:lnTo>
                  <a:pt x="378638" y="0"/>
                </a:lnTo>
                <a:lnTo>
                  <a:pt x="378638" y="674635"/>
                </a:lnTo>
                <a:lnTo>
                  <a:pt x="0" y="67463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5400000">
            <a:off x="3761167" y="5138738"/>
            <a:ext cx="10765665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2271310" y="4090257"/>
            <a:ext cx="4980850" cy="3415443"/>
            <a:chOff x="0" y="0"/>
            <a:chExt cx="1603743" cy="78723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603743" cy="787234"/>
            </a:xfrm>
            <a:custGeom>
              <a:avLst/>
              <a:gdLst/>
              <a:ahLst/>
              <a:cxnLst/>
              <a:rect l="l" t="t" r="r" b="b"/>
              <a:pathLst>
                <a:path w="1603743" h="787234">
                  <a:moveTo>
                    <a:pt x="13986" y="0"/>
                  </a:moveTo>
                  <a:lnTo>
                    <a:pt x="1589758" y="0"/>
                  </a:lnTo>
                  <a:cubicBezTo>
                    <a:pt x="1593467" y="0"/>
                    <a:pt x="1597024" y="1473"/>
                    <a:pt x="1599647" y="4096"/>
                  </a:cubicBezTo>
                  <a:cubicBezTo>
                    <a:pt x="1602270" y="6719"/>
                    <a:pt x="1603743" y="10276"/>
                    <a:pt x="1603743" y="13986"/>
                  </a:cubicBezTo>
                  <a:lnTo>
                    <a:pt x="1603743" y="773248"/>
                  </a:lnTo>
                  <a:cubicBezTo>
                    <a:pt x="1603743" y="780972"/>
                    <a:pt x="1597482" y="787234"/>
                    <a:pt x="1589758" y="787234"/>
                  </a:cubicBezTo>
                  <a:lnTo>
                    <a:pt x="13986" y="787234"/>
                  </a:lnTo>
                  <a:cubicBezTo>
                    <a:pt x="10276" y="787234"/>
                    <a:pt x="6719" y="785760"/>
                    <a:pt x="4096" y="783138"/>
                  </a:cubicBezTo>
                  <a:cubicBezTo>
                    <a:pt x="1473" y="780515"/>
                    <a:pt x="0" y="776958"/>
                    <a:pt x="0" y="773248"/>
                  </a:cubicBezTo>
                  <a:lnTo>
                    <a:pt x="0" y="13986"/>
                  </a:lnTo>
                  <a:cubicBezTo>
                    <a:pt x="0" y="10276"/>
                    <a:pt x="1473" y="6719"/>
                    <a:pt x="4096" y="4096"/>
                  </a:cubicBezTo>
                  <a:cubicBezTo>
                    <a:pt x="6719" y="1473"/>
                    <a:pt x="10276" y="0"/>
                    <a:pt x="13986" y="0"/>
                  </a:cubicBezTo>
                  <a:close/>
                </a:path>
              </a:pathLst>
            </a:custGeom>
            <a:solidFill>
              <a:srgbClr val="DDEDCF"/>
            </a:solidFill>
            <a:ln>
              <a:noFill/>
            </a:ln>
          </p:spPr>
          <p:txBody>
            <a:bodyPr/>
            <a:lstStyle/>
            <a:p>
              <a:endParaRPr lang="ko-KR" altLang="en-US">
                <a:latin typeface="하나2.0 R" panose="020B0303000000000000" pitchFamily="50" charset="-127"/>
                <a:ea typeface="하나2.0 R" panose="020B0303000000000000" pitchFamily="50" charset="-127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0"/>
                </a:lnSpc>
              </a:pPr>
              <a:endParaRPr>
                <a:latin typeface="하나2.0 R" panose="020B0303000000000000" pitchFamily="50" charset="-127"/>
                <a:ea typeface="하나2.0 R" panose="020B0303000000000000" pitchFamily="50" charset="-127"/>
              </a:endParaRP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701040" y="527319"/>
            <a:ext cx="7698708" cy="619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sz="4000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3.1.2  </a:t>
            </a:r>
            <a:r>
              <a:rPr lang="en-US" sz="4000" dirty="0" err="1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결측치</a:t>
            </a:r>
            <a:r>
              <a:rPr lang="en-US" sz="4000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처리</a:t>
            </a:r>
            <a:endParaRPr lang="en-US" sz="4000" dirty="0">
              <a:solidFill>
                <a:srgbClr val="000000"/>
              </a:solidFill>
              <a:latin typeface="하나2.0 CM" panose="020B0603000000000000" pitchFamily="50" charset="-127"/>
              <a:ea typeface="하나2.0 CM" panose="020B0603000000000000" pitchFamily="50" charset="-127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38195" y="7894161"/>
            <a:ext cx="9024398" cy="15897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예시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)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Monthly_Inhand_Salary</a:t>
            </a:r>
            <a:endParaRPr lang="en-US" sz="2800" dirty="0">
              <a:solidFill>
                <a:srgbClr val="000000"/>
              </a:solidFill>
              <a:latin typeface="하나2.0 R" panose="020B0303000000000000" pitchFamily="50" charset="-127"/>
              <a:ea typeface="하나2.0 R" panose="020B0303000000000000" pitchFamily="50" charset="-127"/>
            </a:endParaRPr>
          </a:p>
          <a:p>
            <a:pPr algn="ctr">
              <a:lnSpc>
                <a:spcPts val="4199"/>
              </a:lnSpc>
            </a:pP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-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결측치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개수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: 11303개</a:t>
            </a:r>
          </a:p>
          <a:p>
            <a:pPr algn="ctr">
              <a:lnSpc>
                <a:spcPts val="4199"/>
              </a:lnSpc>
            </a:pP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-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결측치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처리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: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customer_id로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그룹화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➝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중앙값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대체</a:t>
            </a:r>
            <a:endParaRPr lang="en-US" sz="2800" dirty="0">
              <a:solidFill>
                <a:srgbClr val="000000"/>
              </a:solidFill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638175" y="2735616"/>
            <a:ext cx="8120062" cy="5193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customer_ID로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그룹화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&amp;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그룹별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highlight>
                  <a:srgbClr val="F6F2AC"/>
                </a:highlight>
                <a:latin typeface="하나2.0 R" panose="020B0303000000000000" pitchFamily="50" charset="-127"/>
                <a:ea typeface="하나2.0 R" panose="020B0303000000000000" pitchFamily="50" charset="-127"/>
              </a:rPr>
              <a:t>중앙값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으로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대체</a:t>
            </a:r>
            <a:endParaRPr lang="en-US" sz="2800" dirty="0">
              <a:solidFill>
                <a:srgbClr val="000000"/>
              </a:solidFill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grpSp>
        <p:nvGrpSpPr>
          <p:cNvPr id="12" name="Group 12"/>
          <p:cNvGrpSpPr/>
          <p:nvPr/>
        </p:nvGrpSpPr>
        <p:grpSpPr>
          <a:xfrm>
            <a:off x="11208188" y="3250582"/>
            <a:ext cx="6089212" cy="2989029"/>
            <a:chOff x="0" y="0"/>
            <a:chExt cx="1603743" cy="787234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603743" cy="787234"/>
            </a:xfrm>
            <a:custGeom>
              <a:avLst/>
              <a:gdLst/>
              <a:ahLst/>
              <a:cxnLst/>
              <a:rect l="l" t="t" r="r" b="b"/>
              <a:pathLst>
                <a:path w="1603743" h="787234">
                  <a:moveTo>
                    <a:pt x="13986" y="0"/>
                  </a:moveTo>
                  <a:lnTo>
                    <a:pt x="1589758" y="0"/>
                  </a:lnTo>
                  <a:cubicBezTo>
                    <a:pt x="1593467" y="0"/>
                    <a:pt x="1597024" y="1473"/>
                    <a:pt x="1599647" y="4096"/>
                  </a:cubicBezTo>
                  <a:cubicBezTo>
                    <a:pt x="1602270" y="6719"/>
                    <a:pt x="1603743" y="10276"/>
                    <a:pt x="1603743" y="13986"/>
                  </a:cubicBezTo>
                  <a:lnTo>
                    <a:pt x="1603743" y="773248"/>
                  </a:lnTo>
                  <a:cubicBezTo>
                    <a:pt x="1603743" y="780972"/>
                    <a:pt x="1597482" y="787234"/>
                    <a:pt x="1589758" y="787234"/>
                  </a:cubicBezTo>
                  <a:lnTo>
                    <a:pt x="13986" y="787234"/>
                  </a:lnTo>
                  <a:cubicBezTo>
                    <a:pt x="10276" y="787234"/>
                    <a:pt x="6719" y="785760"/>
                    <a:pt x="4096" y="783138"/>
                  </a:cubicBezTo>
                  <a:cubicBezTo>
                    <a:pt x="1473" y="780515"/>
                    <a:pt x="0" y="776958"/>
                    <a:pt x="0" y="773248"/>
                  </a:cubicBezTo>
                  <a:lnTo>
                    <a:pt x="0" y="13986"/>
                  </a:lnTo>
                  <a:cubicBezTo>
                    <a:pt x="0" y="10276"/>
                    <a:pt x="1473" y="6719"/>
                    <a:pt x="4096" y="4096"/>
                  </a:cubicBezTo>
                  <a:cubicBezTo>
                    <a:pt x="6719" y="1473"/>
                    <a:pt x="10276" y="0"/>
                    <a:pt x="13986" y="0"/>
                  </a:cubicBezTo>
                  <a:close/>
                </a:path>
              </a:pathLst>
            </a:custGeom>
            <a:solidFill>
              <a:srgbClr val="DDEDCF"/>
            </a:solidFill>
            <a:ln>
              <a:noFill/>
            </a:ln>
          </p:spPr>
          <p:txBody>
            <a:bodyPr/>
            <a:lstStyle/>
            <a:p>
              <a:endParaRPr lang="ko-KR" altLang="en-US">
                <a:latin typeface="하나2.0 R" panose="020B0303000000000000" pitchFamily="50" charset="-127"/>
                <a:ea typeface="하나2.0 R" panose="020B0303000000000000" pitchFamily="50" charset="-127"/>
              </a:endParaRP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0"/>
                </a:lnSpc>
              </a:pPr>
              <a:endParaRPr>
                <a:latin typeface="하나2.0 R" panose="020B0303000000000000" pitchFamily="50" charset="-127"/>
                <a:ea typeface="하나2.0 R" panose="020B0303000000000000" pitchFamily="50" charset="-127"/>
              </a:endParaRPr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9643404" y="1420571"/>
            <a:ext cx="8120062" cy="10579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customer_ID로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그룹화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&amp;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그룹별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highlight>
                  <a:srgbClr val="F6F2AC"/>
                </a:highlight>
                <a:latin typeface="하나2.0 R" panose="020B0303000000000000" pitchFamily="50" charset="-127"/>
                <a:ea typeface="하나2.0 R" panose="020B0303000000000000" pitchFamily="50" charset="-127"/>
              </a:rPr>
              <a:t>최빈값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으로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대체</a:t>
            </a:r>
            <a:endParaRPr lang="en-US" sz="2800" dirty="0">
              <a:solidFill>
                <a:srgbClr val="000000"/>
              </a:solidFill>
              <a:latin typeface="하나2.0 R" panose="020B0303000000000000" pitchFamily="50" charset="-127"/>
              <a:ea typeface="하나2.0 R" panose="020B0303000000000000" pitchFamily="50" charset="-127"/>
            </a:endParaRPr>
          </a:p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최빈값이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없는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경우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highlight>
                  <a:srgbClr val="F6F2AC"/>
                </a:highlight>
                <a:latin typeface="하나2.0 R" panose="020B0303000000000000" pitchFamily="50" charset="-127"/>
                <a:ea typeface="하나2.0 R" panose="020B0303000000000000" pitchFamily="50" charset="-127"/>
              </a:rPr>
              <a:t>중앙값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으로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대체</a:t>
            </a:r>
            <a:endParaRPr lang="en-US" sz="2800" dirty="0">
              <a:solidFill>
                <a:srgbClr val="000000"/>
              </a:solidFill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9372775" y="6643687"/>
            <a:ext cx="8915225" cy="15897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예시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)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Payment_Behaviour</a:t>
            </a:r>
            <a:endParaRPr lang="en-US" sz="2800" dirty="0">
              <a:solidFill>
                <a:srgbClr val="000000"/>
              </a:solidFill>
              <a:latin typeface="하나2.0 R" panose="020B0303000000000000" pitchFamily="50" charset="-127"/>
              <a:ea typeface="하나2.0 R" panose="020B0303000000000000" pitchFamily="50" charset="-127"/>
            </a:endParaRPr>
          </a:p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-“!@9#%8” :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NaN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값으로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변환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➝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결측치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제거</a:t>
            </a:r>
            <a:endParaRPr lang="en-US" sz="2800" dirty="0">
              <a:solidFill>
                <a:srgbClr val="000000"/>
              </a:solidFill>
              <a:latin typeface="하나2.0 R" panose="020B0303000000000000" pitchFamily="50" charset="-127"/>
              <a:ea typeface="하나2.0 R" panose="020B0303000000000000" pitchFamily="50" charset="-127"/>
            </a:endParaRPr>
          </a:p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-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결측치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처리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: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customer_id로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그룹화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➝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최빈값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대체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9530382" y="8722477"/>
            <a:ext cx="8600010" cy="10579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'_', '#F%$D@*&amp;8'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등의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8485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의미없는</a:t>
            </a:r>
            <a:r>
              <a:rPr lang="en-US" sz="2800" dirty="0">
                <a:solidFill>
                  <a:srgbClr val="008485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8485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데이터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처리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방법</a:t>
            </a:r>
            <a:endParaRPr lang="en-US" sz="2800" dirty="0">
              <a:solidFill>
                <a:srgbClr val="000000"/>
              </a:solidFill>
              <a:latin typeface="하나2.0 R" panose="020B0303000000000000" pitchFamily="50" charset="-127"/>
              <a:ea typeface="하나2.0 R" panose="020B0303000000000000" pitchFamily="50" charset="-127"/>
            </a:endParaRPr>
          </a:p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모두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NaN값으로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대체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후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결측치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처리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방법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적용</a:t>
            </a:r>
            <a:endParaRPr lang="en-US" sz="2800" dirty="0">
              <a:solidFill>
                <a:srgbClr val="000000"/>
              </a:solidFill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sp>
        <p:nvSpPr>
          <p:cNvPr id="21" name="Freeform 21"/>
          <p:cNvSpPr/>
          <p:nvPr/>
        </p:nvSpPr>
        <p:spPr>
          <a:xfrm>
            <a:off x="9386888" y="8731742"/>
            <a:ext cx="291696" cy="519726"/>
          </a:xfrm>
          <a:custGeom>
            <a:avLst/>
            <a:gdLst/>
            <a:ahLst/>
            <a:cxnLst/>
            <a:rect l="l" t="t" r="r" b="b"/>
            <a:pathLst>
              <a:path w="291696" h="519726">
                <a:moveTo>
                  <a:pt x="0" y="0"/>
                </a:moveTo>
                <a:lnTo>
                  <a:pt x="291695" y="0"/>
                </a:lnTo>
                <a:lnTo>
                  <a:pt x="291695" y="519726"/>
                </a:lnTo>
                <a:lnTo>
                  <a:pt x="0" y="5197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sp>
        <p:nvSpPr>
          <p:cNvPr id="22" name="AutoShape 22"/>
          <p:cNvSpPr/>
          <p:nvPr/>
        </p:nvSpPr>
        <p:spPr>
          <a:xfrm flipV="1">
            <a:off x="11663615" y="8501062"/>
            <a:ext cx="4267515" cy="19050"/>
          </a:xfrm>
          <a:prstGeom prst="line">
            <a:avLst/>
          </a:prstGeom>
          <a:ln w="38100" cap="flat">
            <a:solidFill>
              <a:srgbClr val="CECECE"/>
            </a:solidFill>
            <a:prstDash val="sysDash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998578FF-3338-F666-02B9-E617E31AF2B9}"/>
              </a:ext>
            </a:extLst>
          </p:cNvPr>
          <p:cNvSpPr/>
          <p:nvPr/>
        </p:nvSpPr>
        <p:spPr>
          <a:xfrm>
            <a:off x="2865501" y="1690463"/>
            <a:ext cx="3369786" cy="697296"/>
          </a:xfrm>
          <a:prstGeom prst="roundRect">
            <a:avLst>
              <a:gd name="adj" fmla="val 50000"/>
            </a:avLst>
          </a:prstGeom>
          <a:noFill/>
          <a:ln>
            <a:solidFill>
              <a:srgbClr val="26969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수치형 변수</a:t>
            </a: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078318BA-2633-A747-BF8F-448A6E2DA688}"/>
              </a:ext>
            </a:extLst>
          </p:cNvPr>
          <p:cNvSpPr/>
          <p:nvPr/>
        </p:nvSpPr>
        <p:spPr>
          <a:xfrm>
            <a:off x="12018542" y="437984"/>
            <a:ext cx="3369786" cy="697296"/>
          </a:xfrm>
          <a:prstGeom prst="roundRect">
            <a:avLst>
              <a:gd name="adj" fmla="val 50000"/>
            </a:avLst>
          </a:prstGeom>
          <a:noFill/>
          <a:ln>
            <a:solidFill>
              <a:srgbClr val="26969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범주형 변수</a:t>
            </a: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BF84EBAB-15C5-094B-77F5-07D5CA6782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3811676"/>
            <a:ext cx="2535677" cy="3525798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86391368-1B73-A861-37AD-0C3B11FCAD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93098" y="2628900"/>
            <a:ext cx="3351902" cy="3492823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3C617F87-9FD6-DD68-4921-BEE3A58496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15600" y="2747964"/>
            <a:ext cx="3276600" cy="3352800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18A39AC3-4ECD-F1CC-A2F1-D18CD97F45C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08248" y="3560304"/>
            <a:ext cx="2539952" cy="3762892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44935" y="2036911"/>
            <a:ext cx="763886" cy="763886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08485"/>
            </a:solidFill>
          </p:spPr>
          <p:txBody>
            <a:bodyPr/>
            <a:lstStyle/>
            <a:p>
              <a:endParaRPr lang="ko-KR" altLang="en-US">
                <a:latin typeface="하나2.0 R" panose="020B0303000000000000" pitchFamily="50" charset="-127"/>
                <a:ea typeface="하나2.0 R" panose="020B0303000000000000" pitchFamily="50" charset="-127"/>
              </a:endParaRPr>
            </a:p>
          </p:txBody>
        </p:sp>
      </p:grpSp>
      <p:sp>
        <p:nvSpPr>
          <p:cNvPr id="4" name="Freeform 4"/>
          <p:cNvSpPr/>
          <p:nvPr/>
        </p:nvSpPr>
        <p:spPr>
          <a:xfrm>
            <a:off x="1464430" y="2183884"/>
            <a:ext cx="324896" cy="469939"/>
          </a:xfrm>
          <a:custGeom>
            <a:avLst/>
            <a:gdLst/>
            <a:ahLst/>
            <a:cxnLst/>
            <a:rect l="l" t="t" r="r" b="b"/>
            <a:pathLst>
              <a:path w="324896" h="469939">
                <a:moveTo>
                  <a:pt x="0" y="0"/>
                </a:moveTo>
                <a:lnTo>
                  <a:pt x="324896" y="0"/>
                </a:lnTo>
                <a:lnTo>
                  <a:pt x="324896" y="469939"/>
                </a:lnTo>
                <a:lnTo>
                  <a:pt x="0" y="46993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grpSp>
        <p:nvGrpSpPr>
          <p:cNvPr id="5" name="Group 5"/>
          <p:cNvGrpSpPr/>
          <p:nvPr/>
        </p:nvGrpSpPr>
        <p:grpSpPr>
          <a:xfrm>
            <a:off x="1244935" y="4884319"/>
            <a:ext cx="763886" cy="763886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08485"/>
            </a:solidFill>
          </p:spPr>
          <p:txBody>
            <a:bodyPr/>
            <a:lstStyle/>
            <a:p>
              <a:endParaRPr lang="ko-KR" altLang="en-US">
                <a:latin typeface="하나2.0 R" panose="020B0303000000000000" pitchFamily="50" charset="-127"/>
                <a:ea typeface="하나2.0 R" panose="020B0303000000000000" pitchFamily="50" charset="-127"/>
              </a:endParaRPr>
            </a:p>
          </p:txBody>
        </p:sp>
      </p:grpSp>
      <p:sp>
        <p:nvSpPr>
          <p:cNvPr id="7" name="Freeform 7"/>
          <p:cNvSpPr/>
          <p:nvPr/>
        </p:nvSpPr>
        <p:spPr>
          <a:xfrm>
            <a:off x="1464430" y="5031293"/>
            <a:ext cx="324896" cy="469939"/>
          </a:xfrm>
          <a:custGeom>
            <a:avLst/>
            <a:gdLst/>
            <a:ahLst/>
            <a:cxnLst/>
            <a:rect l="l" t="t" r="r" b="b"/>
            <a:pathLst>
              <a:path w="324896" h="469939">
                <a:moveTo>
                  <a:pt x="0" y="0"/>
                </a:moveTo>
                <a:lnTo>
                  <a:pt x="324896" y="0"/>
                </a:lnTo>
                <a:lnTo>
                  <a:pt x="324896" y="469939"/>
                </a:lnTo>
                <a:lnTo>
                  <a:pt x="0" y="46993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sp>
        <p:nvSpPr>
          <p:cNvPr id="8" name="Freeform 8"/>
          <p:cNvSpPr/>
          <p:nvPr/>
        </p:nvSpPr>
        <p:spPr>
          <a:xfrm>
            <a:off x="11755859" y="-2042445"/>
            <a:ext cx="2888852" cy="2888852"/>
          </a:xfrm>
          <a:custGeom>
            <a:avLst/>
            <a:gdLst/>
            <a:ahLst/>
            <a:cxnLst/>
            <a:rect l="l" t="t" r="r" b="b"/>
            <a:pathLst>
              <a:path w="2888852" h="2888852">
                <a:moveTo>
                  <a:pt x="0" y="0"/>
                </a:moveTo>
                <a:lnTo>
                  <a:pt x="2888852" y="0"/>
                </a:lnTo>
                <a:lnTo>
                  <a:pt x="2888852" y="2888852"/>
                </a:lnTo>
                <a:lnTo>
                  <a:pt x="0" y="288885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9" name="Freeform 9"/>
          <p:cNvSpPr/>
          <p:nvPr/>
        </p:nvSpPr>
        <p:spPr>
          <a:xfrm>
            <a:off x="13459001" y="-3257460"/>
            <a:ext cx="5437331" cy="5437331"/>
          </a:xfrm>
          <a:custGeom>
            <a:avLst/>
            <a:gdLst/>
            <a:ahLst/>
            <a:cxnLst/>
            <a:rect l="l" t="t" r="r" b="b"/>
            <a:pathLst>
              <a:path w="5437331" h="5437331">
                <a:moveTo>
                  <a:pt x="0" y="0"/>
                </a:moveTo>
                <a:lnTo>
                  <a:pt x="5437331" y="0"/>
                </a:lnTo>
                <a:lnTo>
                  <a:pt x="5437331" y="5437331"/>
                </a:lnTo>
                <a:lnTo>
                  <a:pt x="0" y="543733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0" name="TextBox 10"/>
          <p:cNvSpPr txBox="1"/>
          <p:nvPr/>
        </p:nvSpPr>
        <p:spPr>
          <a:xfrm>
            <a:off x="1244935" y="5933955"/>
            <a:ext cx="15517914" cy="1596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99"/>
              </a:lnSpc>
              <a:spcBef>
                <a:spcPct val="0"/>
              </a:spcBef>
            </a:pP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- target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데이터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비율이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불균형한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경우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,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오버샘플링을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수행하여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불균형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해소</a:t>
            </a:r>
            <a:endParaRPr lang="en-US" sz="2800" dirty="0">
              <a:solidFill>
                <a:srgbClr val="000000"/>
              </a:solidFill>
              <a:latin typeface="하나2.0 R" panose="020B0303000000000000" pitchFamily="50" charset="-127"/>
              <a:ea typeface="하나2.0 R" panose="020B0303000000000000" pitchFamily="50" charset="-127"/>
            </a:endParaRPr>
          </a:p>
          <a:p>
            <a:pPr>
              <a:lnSpc>
                <a:spcPts val="4199"/>
              </a:lnSpc>
              <a:spcBef>
                <a:spcPct val="0"/>
              </a:spcBef>
            </a:pP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-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가장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많은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비중을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차지하던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Standard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클래스에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맞춰져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총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데이터의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수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증가</a:t>
            </a:r>
            <a:endParaRPr lang="en-US" sz="2800" dirty="0">
              <a:solidFill>
                <a:srgbClr val="000000"/>
              </a:solidFill>
              <a:latin typeface="하나2.0 R" panose="020B0303000000000000" pitchFamily="50" charset="-127"/>
              <a:ea typeface="하나2.0 R" panose="020B0303000000000000" pitchFamily="50" charset="-127"/>
            </a:endParaRPr>
          </a:p>
          <a:p>
            <a:pPr>
              <a:lnSpc>
                <a:spcPts val="4199"/>
              </a:lnSpc>
              <a:spcBef>
                <a:spcPct val="0"/>
              </a:spcBef>
            </a:pP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-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오버샘플링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적용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전 후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성능에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차이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X 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1826082" y="8546560"/>
            <a:ext cx="13807978" cy="1009650"/>
            <a:chOff x="0" y="0"/>
            <a:chExt cx="3636669" cy="265916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636669" cy="265916"/>
            </a:xfrm>
            <a:custGeom>
              <a:avLst/>
              <a:gdLst/>
              <a:ahLst/>
              <a:cxnLst/>
              <a:rect l="l" t="t" r="r" b="b"/>
              <a:pathLst>
                <a:path w="3636669" h="265916">
                  <a:moveTo>
                    <a:pt x="28595" y="0"/>
                  </a:moveTo>
                  <a:lnTo>
                    <a:pt x="3608074" y="0"/>
                  </a:lnTo>
                  <a:cubicBezTo>
                    <a:pt x="3615658" y="0"/>
                    <a:pt x="3622931" y="3013"/>
                    <a:pt x="3628294" y="8375"/>
                  </a:cubicBezTo>
                  <a:cubicBezTo>
                    <a:pt x="3633657" y="13738"/>
                    <a:pt x="3636669" y="21011"/>
                    <a:pt x="3636669" y="28595"/>
                  </a:cubicBezTo>
                  <a:lnTo>
                    <a:pt x="3636669" y="237321"/>
                  </a:lnTo>
                  <a:cubicBezTo>
                    <a:pt x="3636669" y="244905"/>
                    <a:pt x="3633657" y="252178"/>
                    <a:pt x="3628294" y="257541"/>
                  </a:cubicBezTo>
                  <a:cubicBezTo>
                    <a:pt x="3622931" y="262903"/>
                    <a:pt x="3615658" y="265916"/>
                    <a:pt x="3608074" y="265916"/>
                  </a:cubicBezTo>
                  <a:lnTo>
                    <a:pt x="28595" y="265916"/>
                  </a:lnTo>
                  <a:cubicBezTo>
                    <a:pt x="21011" y="265916"/>
                    <a:pt x="13738" y="262903"/>
                    <a:pt x="8375" y="257541"/>
                  </a:cubicBezTo>
                  <a:cubicBezTo>
                    <a:pt x="3013" y="252178"/>
                    <a:pt x="0" y="244905"/>
                    <a:pt x="0" y="237321"/>
                  </a:cubicBezTo>
                  <a:lnTo>
                    <a:pt x="0" y="28595"/>
                  </a:lnTo>
                  <a:cubicBezTo>
                    <a:pt x="0" y="21011"/>
                    <a:pt x="3013" y="13738"/>
                    <a:pt x="8375" y="8375"/>
                  </a:cubicBezTo>
                  <a:cubicBezTo>
                    <a:pt x="13738" y="3013"/>
                    <a:pt x="21011" y="0"/>
                    <a:pt x="28595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000000"/>
              </a:solidFill>
            </a:ln>
          </p:spPr>
          <p:txBody>
            <a:bodyPr/>
            <a:lstStyle/>
            <a:p>
              <a:endParaRPr lang="ko-KR" altLang="en-US">
                <a:latin typeface="하나2.0 R" panose="020B0303000000000000" pitchFamily="50" charset="-127"/>
                <a:ea typeface="하나2.0 R" panose="020B0303000000000000" pitchFamily="50" charset="-127"/>
              </a:endParaRP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63993" y="0"/>
              <a:ext cx="3472676" cy="2659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79"/>
                </a:lnSpc>
              </a:pPr>
              <a:r>
                <a:rPr lang="en-US" sz="3199" dirty="0" err="1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데이터를</a:t>
              </a:r>
              <a:r>
                <a:rPr lang="en-US" sz="3199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 </a:t>
              </a:r>
              <a:r>
                <a:rPr lang="en-US" sz="3199" dirty="0" err="1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왜곡시키는</a:t>
              </a:r>
              <a:r>
                <a:rPr lang="en-US" sz="3199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 </a:t>
              </a:r>
              <a:r>
                <a:rPr lang="en-US" sz="3199" b="1" dirty="0" err="1">
                  <a:solidFill>
                    <a:srgbClr val="E90061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오버샘플링</a:t>
              </a:r>
              <a:r>
                <a:rPr lang="en-US" sz="3199" b="1" dirty="0">
                  <a:solidFill>
                    <a:srgbClr val="E90061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 </a:t>
              </a:r>
              <a:r>
                <a:rPr lang="en-US" sz="3199" b="1" dirty="0" err="1">
                  <a:solidFill>
                    <a:srgbClr val="E90061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기법은</a:t>
              </a:r>
              <a:r>
                <a:rPr lang="en-US" sz="3199" b="1" dirty="0">
                  <a:solidFill>
                    <a:srgbClr val="E90061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 </a:t>
              </a:r>
              <a:r>
                <a:rPr lang="en-US" sz="3199" b="1" dirty="0" err="1">
                  <a:solidFill>
                    <a:srgbClr val="E90061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적용하지</a:t>
              </a:r>
              <a:r>
                <a:rPr lang="en-US" sz="3199" b="1" dirty="0">
                  <a:solidFill>
                    <a:srgbClr val="E90061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 </a:t>
              </a:r>
              <a:r>
                <a:rPr lang="en-US" sz="3199" b="1" dirty="0" err="1">
                  <a:solidFill>
                    <a:srgbClr val="E90061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않고</a:t>
              </a:r>
              <a:r>
                <a:rPr lang="en-US" sz="3199" b="1" dirty="0">
                  <a:solidFill>
                    <a:srgbClr val="E90061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 </a:t>
              </a:r>
              <a:r>
                <a:rPr lang="en-US" sz="3199" dirty="0" err="1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모델을</a:t>
              </a:r>
              <a:r>
                <a:rPr lang="en-US" sz="3199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 </a:t>
              </a:r>
              <a:r>
                <a:rPr lang="en-US" sz="3199" dirty="0" err="1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학습</a:t>
              </a:r>
              <a:endParaRPr lang="en-US" sz="3199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endParaRPr>
            </a:p>
          </p:txBody>
        </p:sp>
      </p:grpSp>
      <p:sp>
        <p:nvSpPr>
          <p:cNvPr id="14" name="Freeform 14"/>
          <p:cNvSpPr/>
          <p:nvPr/>
        </p:nvSpPr>
        <p:spPr>
          <a:xfrm>
            <a:off x="2485554" y="8714068"/>
            <a:ext cx="378639" cy="674635"/>
          </a:xfrm>
          <a:custGeom>
            <a:avLst/>
            <a:gdLst/>
            <a:ahLst/>
            <a:cxnLst/>
            <a:rect l="l" t="t" r="r" b="b"/>
            <a:pathLst>
              <a:path w="378639" h="674635">
                <a:moveTo>
                  <a:pt x="0" y="0"/>
                </a:moveTo>
                <a:lnTo>
                  <a:pt x="378639" y="0"/>
                </a:lnTo>
                <a:lnTo>
                  <a:pt x="378639" y="674634"/>
                </a:lnTo>
                <a:lnTo>
                  <a:pt x="0" y="67463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sp>
        <p:nvSpPr>
          <p:cNvPr id="15" name="Freeform 15"/>
          <p:cNvSpPr/>
          <p:nvPr/>
        </p:nvSpPr>
        <p:spPr>
          <a:xfrm>
            <a:off x="10568740" y="1808186"/>
            <a:ext cx="3520007" cy="2603507"/>
          </a:xfrm>
          <a:custGeom>
            <a:avLst/>
            <a:gdLst/>
            <a:ahLst/>
            <a:cxnLst/>
            <a:rect l="l" t="t" r="r" b="b"/>
            <a:pathLst>
              <a:path w="3520007" h="2603507">
                <a:moveTo>
                  <a:pt x="0" y="0"/>
                </a:moveTo>
                <a:lnTo>
                  <a:pt x="3520007" y="0"/>
                </a:lnTo>
                <a:lnTo>
                  <a:pt x="3520007" y="2603507"/>
                </a:lnTo>
                <a:lnTo>
                  <a:pt x="0" y="2603507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ko-KR" altLang="en-US"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sp>
        <p:nvSpPr>
          <p:cNvPr id="16" name="Freeform 16"/>
          <p:cNvSpPr/>
          <p:nvPr/>
        </p:nvSpPr>
        <p:spPr>
          <a:xfrm>
            <a:off x="12986200" y="4985378"/>
            <a:ext cx="4235000" cy="2494589"/>
          </a:xfrm>
          <a:custGeom>
            <a:avLst/>
            <a:gdLst/>
            <a:ahLst/>
            <a:cxnLst/>
            <a:rect l="l" t="t" r="r" b="b"/>
            <a:pathLst>
              <a:path w="4235000" h="2494589">
                <a:moveTo>
                  <a:pt x="0" y="0"/>
                </a:moveTo>
                <a:lnTo>
                  <a:pt x="4234999" y="0"/>
                </a:lnTo>
                <a:lnTo>
                  <a:pt x="4234999" y="2494589"/>
                </a:lnTo>
                <a:lnTo>
                  <a:pt x="0" y="2494589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7" name="TextBox 17"/>
          <p:cNvSpPr txBox="1"/>
          <p:nvPr/>
        </p:nvSpPr>
        <p:spPr>
          <a:xfrm>
            <a:off x="2166189" y="2098159"/>
            <a:ext cx="4259652" cy="566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79"/>
              </a:lnSpc>
            </a:pPr>
            <a:r>
              <a:rPr lang="en-US" sz="3199" dirty="0" err="1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인코딩</a:t>
            </a:r>
            <a:r>
              <a:rPr lang="en-US" sz="3199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(</a:t>
            </a:r>
            <a:r>
              <a:rPr lang="en-US" sz="3199" dirty="0" err="1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범주형</a:t>
            </a:r>
            <a:r>
              <a:rPr lang="en-US" sz="3199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</a:t>
            </a:r>
            <a:r>
              <a:rPr lang="en-US" sz="3199" dirty="0" err="1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변수만</a:t>
            </a:r>
            <a:r>
              <a:rPr lang="en-US" sz="3199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)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701040" y="527319"/>
            <a:ext cx="7698708" cy="619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sz="4000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3.1.3  그 외 </a:t>
            </a:r>
            <a:r>
              <a:rPr lang="en-US" sz="4000" dirty="0" err="1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처리방법</a:t>
            </a:r>
            <a:endParaRPr lang="en-US" sz="4000" dirty="0">
              <a:solidFill>
                <a:srgbClr val="000000"/>
              </a:solidFill>
              <a:latin typeface="하나2.0 CM" panose="020B0603000000000000" pitchFamily="50" charset="-127"/>
              <a:ea typeface="하나2.0 CM" panose="020B0603000000000000" pitchFamily="50" charset="-127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2166189" y="4945568"/>
            <a:ext cx="6398562" cy="566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79"/>
              </a:lnSpc>
            </a:pPr>
            <a:r>
              <a:rPr lang="en-US" sz="3199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불균형 데이터샘플링 : SMOTE 기법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244935" y="2991987"/>
            <a:ext cx="10567854" cy="10579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199"/>
              </a:lnSpc>
              <a:spcBef>
                <a:spcPct val="0"/>
              </a:spcBef>
            </a:pP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Occupation,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Credit_Mix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,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Payment_of_Min_Amount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, </a:t>
            </a:r>
          </a:p>
          <a:p>
            <a:pPr>
              <a:lnSpc>
                <a:spcPts val="4199"/>
              </a:lnSpc>
              <a:spcBef>
                <a:spcPct val="0"/>
              </a:spcBef>
            </a:pP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Payment_Behacviour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,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Credit_Score</a:t>
            </a:r>
            <a:endParaRPr lang="en-US" sz="2800" dirty="0">
              <a:solidFill>
                <a:srgbClr val="000000"/>
              </a:solidFill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37331" y="2030095"/>
            <a:ext cx="13293258" cy="6791564"/>
            <a:chOff x="0" y="0"/>
            <a:chExt cx="3501105" cy="178872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501105" cy="1788725"/>
            </a:xfrm>
            <a:custGeom>
              <a:avLst/>
              <a:gdLst/>
              <a:ahLst/>
              <a:cxnLst/>
              <a:rect l="l" t="t" r="r" b="b"/>
              <a:pathLst>
                <a:path w="3501105" h="1788725">
                  <a:moveTo>
                    <a:pt x="0" y="0"/>
                  </a:moveTo>
                  <a:lnTo>
                    <a:pt x="3501105" y="0"/>
                  </a:lnTo>
                  <a:lnTo>
                    <a:pt x="3501105" y="1788725"/>
                  </a:lnTo>
                  <a:lnTo>
                    <a:pt x="0" y="1788725"/>
                  </a:lnTo>
                  <a:close/>
                </a:path>
              </a:pathLst>
            </a:custGeom>
            <a:solidFill>
              <a:srgbClr val="008485">
                <a:alpha val="31765"/>
              </a:srgbClr>
            </a:solidFill>
            <a:ln w="38100">
              <a:solidFill>
                <a:srgbClr val="000000">
                  <a:alpha val="31765"/>
                </a:srgbClr>
              </a:solidFill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147716">
            <a:off x="2497371" y="1747718"/>
            <a:ext cx="13293258" cy="6791564"/>
            <a:chOff x="0" y="0"/>
            <a:chExt cx="3501105" cy="178872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501105" cy="1788725"/>
            </a:xfrm>
            <a:custGeom>
              <a:avLst/>
              <a:gdLst/>
              <a:ahLst/>
              <a:cxnLst/>
              <a:rect l="l" t="t" r="r" b="b"/>
              <a:pathLst>
                <a:path w="3501105" h="1788725">
                  <a:moveTo>
                    <a:pt x="6406" y="0"/>
                  </a:moveTo>
                  <a:lnTo>
                    <a:pt x="3494699" y="0"/>
                  </a:lnTo>
                  <a:cubicBezTo>
                    <a:pt x="3496397" y="0"/>
                    <a:pt x="3498027" y="675"/>
                    <a:pt x="3499229" y="1876"/>
                  </a:cubicBezTo>
                  <a:cubicBezTo>
                    <a:pt x="3500430" y="3078"/>
                    <a:pt x="3501105" y="4707"/>
                    <a:pt x="3501105" y="6406"/>
                  </a:cubicBezTo>
                  <a:lnTo>
                    <a:pt x="3501105" y="1782318"/>
                  </a:lnTo>
                  <a:cubicBezTo>
                    <a:pt x="3501105" y="1785856"/>
                    <a:pt x="3498237" y="1788725"/>
                    <a:pt x="3494699" y="1788725"/>
                  </a:cubicBezTo>
                  <a:lnTo>
                    <a:pt x="6406" y="1788725"/>
                  </a:lnTo>
                  <a:cubicBezTo>
                    <a:pt x="4707" y="1788725"/>
                    <a:pt x="3078" y="1788050"/>
                    <a:pt x="1876" y="1786848"/>
                  </a:cubicBezTo>
                  <a:cubicBezTo>
                    <a:pt x="675" y="1785647"/>
                    <a:pt x="0" y="1784017"/>
                    <a:pt x="0" y="1782318"/>
                  </a:cubicBezTo>
                  <a:lnTo>
                    <a:pt x="0" y="6406"/>
                  </a:lnTo>
                  <a:cubicBezTo>
                    <a:pt x="0" y="4707"/>
                    <a:pt x="675" y="3078"/>
                    <a:pt x="1876" y="1876"/>
                  </a:cubicBezTo>
                  <a:cubicBezTo>
                    <a:pt x="3078" y="675"/>
                    <a:pt x="4707" y="0"/>
                    <a:pt x="6406" y="0"/>
                  </a:cubicBezTo>
                  <a:close/>
                </a:path>
              </a:pathLst>
            </a:custGeom>
            <a:solidFill>
              <a:srgbClr val="FFFFFF"/>
            </a:solidFill>
            <a:ln w="38100">
              <a:solidFill>
                <a:srgbClr val="000000"/>
              </a:solidFill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0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4539848" y="3596752"/>
            <a:ext cx="8921541" cy="33342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360"/>
              </a:lnSpc>
            </a:pPr>
            <a:r>
              <a:rPr lang="en-US" sz="7800" dirty="0">
                <a:solidFill>
                  <a:srgbClr val="008485"/>
                </a:solidFill>
                <a:latin typeface="하나2.0 H" panose="020B0903000000000000" pitchFamily="50" charset="-127"/>
                <a:ea typeface="하나2.0 H" panose="020B0903000000000000" pitchFamily="50" charset="-127"/>
              </a:rPr>
              <a:t>3. </a:t>
            </a:r>
            <a:r>
              <a:rPr lang="en-US" sz="7800" dirty="0" err="1">
                <a:solidFill>
                  <a:srgbClr val="008485"/>
                </a:solidFill>
                <a:latin typeface="하나2.0 H" panose="020B0903000000000000" pitchFamily="50" charset="-127"/>
                <a:ea typeface="하나2.0 H" panose="020B0903000000000000" pitchFamily="50" charset="-127"/>
              </a:rPr>
              <a:t>프로젝트</a:t>
            </a:r>
            <a:endParaRPr lang="en-US" sz="7800" dirty="0">
              <a:solidFill>
                <a:srgbClr val="008485"/>
              </a:solidFill>
              <a:latin typeface="하나2.0 H" panose="020B0903000000000000" pitchFamily="50" charset="-127"/>
              <a:ea typeface="하나2.0 H" panose="020B0903000000000000" pitchFamily="50" charset="-127"/>
            </a:endParaRPr>
          </a:p>
          <a:p>
            <a:pPr algn="ctr">
              <a:lnSpc>
                <a:spcPts val="9360"/>
              </a:lnSpc>
            </a:pPr>
            <a:r>
              <a:rPr lang="en-US" sz="7800" dirty="0" err="1">
                <a:solidFill>
                  <a:srgbClr val="008485"/>
                </a:solidFill>
                <a:latin typeface="하나2.0 H" panose="020B0903000000000000" pitchFamily="50" charset="-127"/>
                <a:ea typeface="하나2.0 H" panose="020B0903000000000000" pitchFamily="50" charset="-127"/>
              </a:rPr>
              <a:t>수행</a:t>
            </a:r>
            <a:r>
              <a:rPr lang="en-US" sz="7800" dirty="0">
                <a:solidFill>
                  <a:srgbClr val="008485"/>
                </a:solidFill>
                <a:latin typeface="하나2.0 H" panose="020B0903000000000000" pitchFamily="50" charset="-127"/>
                <a:ea typeface="하나2.0 H" panose="020B0903000000000000" pitchFamily="50" charset="-127"/>
              </a:rPr>
              <a:t> </a:t>
            </a:r>
            <a:r>
              <a:rPr lang="en-US" sz="7800" dirty="0" err="1">
                <a:solidFill>
                  <a:srgbClr val="008485"/>
                </a:solidFill>
                <a:latin typeface="하나2.0 H" panose="020B0903000000000000" pitchFamily="50" charset="-127"/>
                <a:ea typeface="하나2.0 H" panose="020B0903000000000000" pitchFamily="50" charset="-127"/>
              </a:rPr>
              <a:t>절차</a:t>
            </a:r>
            <a:r>
              <a:rPr lang="en-US" sz="7800" dirty="0">
                <a:solidFill>
                  <a:srgbClr val="008485"/>
                </a:solidFill>
                <a:latin typeface="하나2.0 H" panose="020B0903000000000000" pitchFamily="50" charset="-127"/>
                <a:ea typeface="하나2.0 H" panose="020B0903000000000000" pitchFamily="50" charset="-127"/>
              </a:rPr>
              <a:t> 및 </a:t>
            </a:r>
            <a:r>
              <a:rPr lang="en-US" sz="7800" dirty="0" err="1">
                <a:solidFill>
                  <a:srgbClr val="008485"/>
                </a:solidFill>
                <a:latin typeface="하나2.0 H" panose="020B0903000000000000" pitchFamily="50" charset="-127"/>
                <a:ea typeface="하나2.0 H" panose="020B0903000000000000" pitchFamily="50" charset="-127"/>
              </a:rPr>
              <a:t>방법</a:t>
            </a:r>
            <a:endParaRPr lang="en-US" sz="7800" dirty="0">
              <a:solidFill>
                <a:srgbClr val="008485"/>
              </a:solidFill>
              <a:latin typeface="하나2.0 H" panose="020B0903000000000000" pitchFamily="50" charset="-127"/>
              <a:ea typeface="하나2.0 H" panose="020B0903000000000000" pitchFamily="50" charset="-127"/>
            </a:endParaRPr>
          </a:p>
          <a:p>
            <a:pPr algn="ctr">
              <a:lnSpc>
                <a:spcPts val="7200"/>
              </a:lnSpc>
            </a:pPr>
            <a:r>
              <a:rPr lang="en-US" sz="6000" dirty="0">
                <a:solidFill>
                  <a:srgbClr val="595959"/>
                </a:solidFill>
                <a:latin typeface="하나2.0 H" panose="020B0903000000000000" pitchFamily="50" charset="-127"/>
                <a:ea typeface="하나2.0 H" panose="020B0903000000000000" pitchFamily="50" charset="-127"/>
              </a:rPr>
              <a:t>3.2 </a:t>
            </a:r>
            <a:r>
              <a:rPr lang="en-US" sz="6000" dirty="0" err="1">
                <a:solidFill>
                  <a:srgbClr val="595959"/>
                </a:solidFill>
                <a:latin typeface="하나2.0 H" panose="020B0903000000000000" pitchFamily="50" charset="-127"/>
                <a:ea typeface="하나2.0 H" panose="020B0903000000000000" pitchFamily="50" charset="-127"/>
              </a:rPr>
              <a:t>분류</a:t>
            </a:r>
            <a:r>
              <a:rPr lang="en-US" sz="6000" dirty="0">
                <a:solidFill>
                  <a:srgbClr val="595959"/>
                </a:solidFill>
                <a:latin typeface="하나2.0 H" panose="020B0903000000000000" pitchFamily="50" charset="-127"/>
                <a:ea typeface="하나2.0 H" panose="020B0903000000000000" pitchFamily="50" charset="-127"/>
              </a:rPr>
              <a:t> </a:t>
            </a:r>
            <a:r>
              <a:rPr lang="en-US" sz="6000" dirty="0" err="1">
                <a:solidFill>
                  <a:srgbClr val="595959"/>
                </a:solidFill>
                <a:latin typeface="하나2.0 H" panose="020B0903000000000000" pitchFamily="50" charset="-127"/>
                <a:ea typeface="하나2.0 H" panose="020B0903000000000000" pitchFamily="50" charset="-127"/>
              </a:rPr>
              <a:t>모델링</a:t>
            </a:r>
            <a:endParaRPr lang="en-US" sz="6000" dirty="0">
              <a:solidFill>
                <a:srgbClr val="595959"/>
              </a:solidFill>
              <a:latin typeface="하나2.0 H" panose="020B0903000000000000" pitchFamily="50" charset="-127"/>
              <a:ea typeface="하나2.0 H" panose="020B0903000000000000" pitchFamily="50" charset="-127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01040" y="2511602"/>
            <a:ext cx="4152813" cy="7415738"/>
          </a:xfrm>
          <a:custGeom>
            <a:avLst/>
            <a:gdLst/>
            <a:ahLst/>
            <a:cxnLst/>
            <a:rect l="l" t="t" r="r" b="b"/>
            <a:pathLst>
              <a:path w="4152813" h="7415738">
                <a:moveTo>
                  <a:pt x="0" y="0"/>
                </a:moveTo>
                <a:lnTo>
                  <a:pt x="4152813" y="0"/>
                </a:lnTo>
                <a:lnTo>
                  <a:pt x="4152813" y="7415738"/>
                </a:lnTo>
                <a:lnTo>
                  <a:pt x="0" y="74157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5665166" y="3304859"/>
            <a:ext cx="6957668" cy="6622481"/>
          </a:xfrm>
          <a:custGeom>
            <a:avLst/>
            <a:gdLst/>
            <a:ahLst/>
            <a:cxnLst/>
            <a:rect l="l" t="t" r="r" b="b"/>
            <a:pathLst>
              <a:path w="6957668" h="6622481">
                <a:moveTo>
                  <a:pt x="0" y="0"/>
                </a:moveTo>
                <a:lnTo>
                  <a:pt x="6957668" y="0"/>
                </a:lnTo>
                <a:lnTo>
                  <a:pt x="6957668" y="6622481"/>
                </a:lnTo>
                <a:lnTo>
                  <a:pt x="0" y="66224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5493027" y="1706739"/>
            <a:ext cx="10122575" cy="15888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99"/>
              </a:lnSpc>
              <a:spcBef>
                <a:spcPct val="0"/>
              </a:spcBef>
            </a:pP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-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AutoML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적용해주는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라이브러리</a:t>
            </a:r>
            <a:endParaRPr lang="en-US" sz="2800" dirty="0">
              <a:solidFill>
                <a:srgbClr val="000000"/>
              </a:solidFill>
              <a:latin typeface="하나2.0 R" panose="020B0303000000000000" pitchFamily="50" charset="-127"/>
              <a:ea typeface="하나2.0 R" panose="020B0303000000000000" pitchFamily="50" charset="-127"/>
            </a:endParaRPr>
          </a:p>
          <a:p>
            <a:pPr>
              <a:lnSpc>
                <a:spcPts val="4199"/>
              </a:lnSpc>
              <a:spcBef>
                <a:spcPct val="0"/>
              </a:spcBef>
            </a:pP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- XGB,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LightBGM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,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ExtraTree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등의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알고리즘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성능을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비교해서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</a:p>
          <a:p>
            <a:pPr>
              <a:lnSpc>
                <a:spcPts val="4199"/>
              </a:lnSpc>
              <a:spcBef>
                <a:spcPct val="0"/>
              </a:spcBef>
            </a:pP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최적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모델을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선택하고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최적화하는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과정을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효율적으로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처리</a:t>
            </a:r>
            <a:endParaRPr lang="en-US" sz="2800" dirty="0">
              <a:solidFill>
                <a:srgbClr val="000000"/>
              </a:solidFill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11755859" y="-2042445"/>
            <a:ext cx="2888852" cy="2888852"/>
          </a:xfrm>
          <a:custGeom>
            <a:avLst/>
            <a:gdLst/>
            <a:ahLst/>
            <a:cxnLst/>
            <a:rect l="l" t="t" r="r" b="b"/>
            <a:pathLst>
              <a:path w="2888852" h="2888852">
                <a:moveTo>
                  <a:pt x="0" y="0"/>
                </a:moveTo>
                <a:lnTo>
                  <a:pt x="2888852" y="0"/>
                </a:lnTo>
                <a:lnTo>
                  <a:pt x="2888852" y="2888852"/>
                </a:lnTo>
                <a:lnTo>
                  <a:pt x="0" y="288885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Freeform 6"/>
          <p:cNvSpPr/>
          <p:nvPr/>
        </p:nvSpPr>
        <p:spPr>
          <a:xfrm>
            <a:off x="13459001" y="-3257460"/>
            <a:ext cx="5437331" cy="5437331"/>
          </a:xfrm>
          <a:custGeom>
            <a:avLst/>
            <a:gdLst/>
            <a:ahLst/>
            <a:cxnLst/>
            <a:rect l="l" t="t" r="r" b="b"/>
            <a:pathLst>
              <a:path w="5437331" h="5437331">
                <a:moveTo>
                  <a:pt x="0" y="0"/>
                </a:moveTo>
                <a:lnTo>
                  <a:pt x="5437331" y="0"/>
                </a:lnTo>
                <a:lnTo>
                  <a:pt x="5437331" y="5437331"/>
                </a:lnTo>
                <a:lnTo>
                  <a:pt x="0" y="543733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" name="Freeform 7"/>
          <p:cNvSpPr/>
          <p:nvPr/>
        </p:nvSpPr>
        <p:spPr>
          <a:xfrm rot="-10800000">
            <a:off x="12744009" y="4280509"/>
            <a:ext cx="714992" cy="4977791"/>
          </a:xfrm>
          <a:custGeom>
            <a:avLst/>
            <a:gdLst/>
            <a:ahLst/>
            <a:cxnLst/>
            <a:rect l="l" t="t" r="r" b="b"/>
            <a:pathLst>
              <a:path w="714992" h="4977791">
                <a:moveTo>
                  <a:pt x="0" y="0"/>
                </a:moveTo>
                <a:lnTo>
                  <a:pt x="714992" y="0"/>
                </a:lnTo>
                <a:lnTo>
                  <a:pt x="714992" y="4977791"/>
                </a:lnTo>
                <a:lnTo>
                  <a:pt x="0" y="497779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sp>
        <p:nvSpPr>
          <p:cNvPr id="8" name="Freeform 8"/>
          <p:cNvSpPr/>
          <p:nvPr/>
        </p:nvSpPr>
        <p:spPr>
          <a:xfrm rot="2168760">
            <a:off x="13939755" y="5221122"/>
            <a:ext cx="3707703" cy="3188624"/>
          </a:xfrm>
          <a:custGeom>
            <a:avLst/>
            <a:gdLst/>
            <a:ahLst/>
            <a:cxnLst/>
            <a:rect l="l" t="t" r="r" b="b"/>
            <a:pathLst>
              <a:path w="3707703" h="3188624">
                <a:moveTo>
                  <a:pt x="0" y="0"/>
                </a:moveTo>
                <a:lnTo>
                  <a:pt x="3707703" y="0"/>
                </a:lnTo>
                <a:lnTo>
                  <a:pt x="3707703" y="3188624"/>
                </a:lnTo>
                <a:lnTo>
                  <a:pt x="0" y="318862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b="1" dirty="0">
              <a:latin typeface="하나2.0 CM" panose="020B0603000000000000" pitchFamily="50" charset="-127"/>
              <a:ea typeface="하나2.0 CM" panose="020B0603000000000000" pitchFamily="50" charset="-127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701040" y="527319"/>
            <a:ext cx="7698708" cy="619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sz="4000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3.2.1  </a:t>
            </a:r>
            <a:r>
              <a:rPr lang="en-US" sz="4000" dirty="0" err="1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머신러닝</a:t>
            </a:r>
            <a:r>
              <a:rPr lang="en-US" sz="4000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모델링</a:t>
            </a:r>
            <a:endParaRPr lang="en-US" sz="4000" dirty="0">
              <a:solidFill>
                <a:srgbClr val="000000"/>
              </a:solidFill>
              <a:latin typeface="하나2.0 CM" panose="020B0603000000000000" pitchFamily="50" charset="-127"/>
              <a:ea typeface="하나2.0 CM" panose="020B0603000000000000" pitchFamily="50" charset="-127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778073" y="1747837"/>
            <a:ext cx="3801904" cy="509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sz="2800" b="1" i="1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[What is </a:t>
            </a:r>
            <a:r>
              <a:rPr lang="en-US" sz="2800" b="1" i="1" dirty="0" err="1">
                <a:solidFill>
                  <a:srgbClr val="00848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Pycaret</a:t>
            </a:r>
            <a:r>
              <a:rPr lang="en-US" sz="2800" b="1" i="1" dirty="0">
                <a:solidFill>
                  <a:srgbClr val="00848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?</a:t>
            </a:r>
            <a:r>
              <a:rPr lang="en-US" sz="2800" b="1" i="1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]</a:t>
            </a:r>
            <a:r>
              <a:rPr lang="en-US" sz="2800" b="1" i="1" dirty="0">
                <a:solidFill>
                  <a:srgbClr val="00848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4496302" y="6437608"/>
            <a:ext cx="2594610" cy="6924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b="1" dirty="0">
                <a:solidFill>
                  <a:srgbClr val="008485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Extra Tree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816845" y="9153525"/>
            <a:ext cx="8468398" cy="104775"/>
            <a:chOff x="0" y="0"/>
            <a:chExt cx="11291197" cy="139700"/>
          </a:xfrm>
        </p:grpSpPr>
        <p:sp>
          <p:nvSpPr>
            <p:cNvPr id="3" name="Freeform 3"/>
            <p:cNvSpPr/>
            <p:nvPr/>
          </p:nvSpPr>
          <p:spPr>
            <a:xfrm>
              <a:off x="18923" y="0"/>
              <a:ext cx="11253343" cy="139700"/>
            </a:xfrm>
            <a:custGeom>
              <a:avLst/>
              <a:gdLst/>
              <a:ahLst/>
              <a:cxnLst/>
              <a:rect l="l" t="t" r="r" b="b"/>
              <a:pathLst>
                <a:path w="11253343" h="139700">
                  <a:moveTo>
                    <a:pt x="254" y="0"/>
                  </a:moveTo>
                  <a:lnTo>
                    <a:pt x="11253343" y="101600"/>
                  </a:lnTo>
                  <a:lnTo>
                    <a:pt x="11252962" y="139700"/>
                  </a:lnTo>
                  <a:lnTo>
                    <a:pt x="0" y="38100"/>
                  </a:lnTo>
                  <a:close/>
                </a:path>
              </a:pathLst>
            </a:custGeom>
            <a:solidFill>
              <a:srgbClr val="008485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-661728"/>
            <a:ext cx="15163375" cy="3709555"/>
            <a:chOff x="0" y="0"/>
            <a:chExt cx="20217833" cy="494607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0217892" cy="4946015"/>
            </a:xfrm>
            <a:custGeom>
              <a:avLst/>
              <a:gdLst/>
              <a:ahLst/>
              <a:cxnLst/>
              <a:rect l="l" t="t" r="r" b="b"/>
              <a:pathLst>
                <a:path w="20217892" h="4946015">
                  <a:moveTo>
                    <a:pt x="0" y="0"/>
                  </a:moveTo>
                  <a:lnTo>
                    <a:pt x="20217892" y="0"/>
                  </a:lnTo>
                  <a:lnTo>
                    <a:pt x="20217892" y="4946015"/>
                  </a:lnTo>
                  <a:lnTo>
                    <a:pt x="0" y="49460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99126" b="-99127"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6" name="Freeform 6"/>
          <p:cNvSpPr/>
          <p:nvPr/>
        </p:nvSpPr>
        <p:spPr>
          <a:xfrm>
            <a:off x="11750706" y="-6558965"/>
            <a:ext cx="19903930" cy="21199296"/>
          </a:xfrm>
          <a:custGeom>
            <a:avLst/>
            <a:gdLst/>
            <a:ahLst/>
            <a:cxnLst/>
            <a:rect l="l" t="t" r="r" b="b"/>
            <a:pathLst>
              <a:path w="19903930" h="21199296">
                <a:moveTo>
                  <a:pt x="0" y="0"/>
                </a:moveTo>
                <a:lnTo>
                  <a:pt x="19903931" y="0"/>
                </a:lnTo>
                <a:lnTo>
                  <a:pt x="19903931" y="21199297"/>
                </a:lnTo>
                <a:lnTo>
                  <a:pt x="0" y="211992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" name="Freeform 7"/>
          <p:cNvSpPr/>
          <p:nvPr/>
        </p:nvSpPr>
        <p:spPr>
          <a:xfrm>
            <a:off x="12454473" y="-6134100"/>
            <a:ext cx="19696246" cy="21112324"/>
          </a:xfrm>
          <a:custGeom>
            <a:avLst/>
            <a:gdLst/>
            <a:ahLst/>
            <a:cxnLst/>
            <a:rect l="l" t="t" r="r" b="b"/>
            <a:pathLst>
              <a:path w="19696246" h="21112324">
                <a:moveTo>
                  <a:pt x="0" y="0"/>
                </a:moveTo>
                <a:lnTo>
                  <a:pt x="19696246" y="0"/>
                </a:lnTo>
                <a:lnTo>
                  <a:pt x="19696246" y="21112324"/>
                </a:lnTo>
                <a:lnTo>
                  <a:pt x="0" y="2111232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8" name="Group 8"/>
          <p:cNvGrpSpPr/>
          <p:nvPr/>
        </p:nvGrpSpPr>
        <p:grpSpPr>
          <a:xfrm>
            <a:off x="-14288" y="7491412"/>
            <a:ext cx="6999462" cy="104775"/>
            <a:chOff x="0" y="0"/>
            <a:chExt cx="9332616" cy="139700"/>
          </a:xfrm>
        </p:grpSpPr>
        <p:sp>
          <p:nvSpPr>
            <p:cNvPr id="9" name="Freeform 9"/>
            <p:cNvSpPr/>
            <p:nvPr/>
          </p:nvSpPr>
          <p:spPr>
            <a:xfrm>
              <a:off x="18796" y="0"/>
              <a:ext cx="9295003" cy="139700"/>
            </a:xfrm>
            <a:custGeom>
              <a:avLst/>
              <a:gdLst/>
              <a:ahLst/>
              <a:cxnLst/>
              <a:rect l="l" t="t" r="r" b="b"/>
              <a:pathLst>
                <a:path w="9295003" h="139700">
                  <a:moveTo>
                    <a:pt x="508" y="0"/>
                  </a:moveTo>
                  <a:lnTo>
                    <a:pt x="9295003" y="101600"/>
                  </a:lnTo>
                  <a:lnTo>
                    <a:pt x="9294622" y="139700"/>
                  </a:lnTo>
                  <a:lnTo>
                    <a:pt x="0" y="38100"/>
                  </a:lnTo>
                  <a:close/>
                </a:path>
              </a:pathLst>
            </a:custGeom>
            <a:solidFill>
              <a:srgbClr val="008485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527440" y="5562331"/>
            <a:ext cx="6371693" cy="16645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782"/>
              </a:lnSpc>
            </a:pPr>
            <a:r>
              <a:rPr lang="en-US" sz="3600" dirty="0">
                <a:solidFill>
                  <a:srgbClr val="008485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01. </a:t>
            </a:r>
            <a:r>
              <a:rPr lang="en-US" sz="3600" dirty="0" err="1">
                <a:solidFill>
                  <a:srgbClr val="008485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프로젝트</a:t>
            </a:r>
            <a:r>
              <a:rPr lang="en-US" sz="3600" dirty="0">
                <a:solidFill>
                  <a:srgbClr val="008485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</a:t>
            </a:r>
            <a:r>
              <a:rPr lang="en-US" sz="3600" dirty="0" err="1">
                <a:solidFill>
                  <a:srgbClr val="008485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개요</a:t>
            </a:r>
            <a:endParaRPr lang="en-US" sz="3600" dirty="0">
              <a:solidFill>
                <a:srgbClr val="008485"/>
              </a:solidFill>
              <a:latin typeface="하나2.0 CM" panose="020B0603000000000000" pitchFamily="50" charset="-127"/>
              <a:ea typeface="하나2.0 CM" panose="020B0603000000000000" pitchFamily="50" charset="-127"/>
            </a:endParaRPr>
          </a:p>
          <a:p>
            <a:pPr algn="l">
              <a:lnSpc>
                <a:spcPts val="6784"/>
              </a:lnSpc>
            </a:pPr>
            <a:r>
              <a:rPr lang="en-US" sz="3600" dirty="0">
                <a:solidFill>
                  <a:srgbClr val="008485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02. </a:t>
            </a:r>
            <a:r>
              <a:rPr lang="en-US" sz="3600" dirty="0" err="1">
                <a:solidFill>
                  <a:srgbClr val="008485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탐색적</a:t>
            </a:r>
            <a:r>
              <a:rPr lang="en-US" sz="3600" dirty="0">
                <a:solidFill>
                  <a:srgbClr val="008485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</a:t>
            </a:r>
            <a:r>
              <a:rPr lang="en-US" sz="3600" dirty="0" err="1">
                <a:solidFill>
                  <a:srgbClr val="008485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데이터</a:t>
            </a:r>
            <a:r>
              <a:rPr lang="en-US" sz="3600" dirty="0">
                <a:solidFill>
                  <a:srgbClr val="008485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</a:t>
            </a:r>
            <a:r>
              <a:rPr lang="en-US" sz="3600" dirty="0" err="1">
                <a:solidFill>
                  <a:srgbClr val="008485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분석</a:t>
            </a:r>
            <a:r>
              <a:rPr lang="en-US" sz="3600" dirty="0">
                <a:solidFill>
                  <a:srgbClr val="008485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(EDA)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366787" y="6394610"/>
            <a:ext cx="6568413" cy="25160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82"/>
              </a:lnSpc>
            </a:pPr>
            <a:r>
              <a:rPr lang="en-US" sz="3600" dirty="0">
                <a:solidFill>
                  <a:srgbClr val="008485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03. </a:t>
            </a:r>
            <a:r>
              <a:rPr lang="en-US" sz="3600" dirty="0" err="1">
                <a:solidFill>
                  <a:srgbClr val="008485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프로젝트</a:t>
            </a:r>
            <a:r>
              <a:rPr lang="en-US" sz="3600" dirty="0">
                <a:solidFill>
                  <a:srgbClr val="008485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</a:t>
            </a:r>
            <a:r>
              <a:rPr lang="en-US" sz="3600" dirty="0" err="1">
                <a:solidFill>
                  <a:srgbClr val="008485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수행</a:t>
            </a:r>
            <a:r>
              <a:rPr lang="en-US" sz="3600" dirty="0">
                <a:solidFill>
                  <a:srgbClr val="008485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</a:t>
            </a:r>
            <a:r>
              <a:rPr lang="en-US" sz="3600" dirty="0" err="1">
                <a:solidFill>
                  <a:srgbClr val="008485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절차</a:t>
            </a:r>
            <a:r>
              <a:rPr lang="en-US" sz="3600" dirty="0">
                <a:solidFill>
                  <a:srgbClr val="008485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및 </a:t>
            </a:r>
            <a:r>
              <a:rPr lang="en-US" sz="3600" dirty="0" err="1">
                <a:solidFill>
                  <a:srgbClr val="008485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방법</a:t>
            </a:r>
            <a:endParaRPr lang="en-US" sz="3600" dirty="0">
              <a:solidFill>
                <a:srgbClr val="008485"/>
              </a:solidFill>
              <a:latin typeface="하나2.0 CM" panose="020B0603000000000000" pitchFamily="50" charset="-127"/>
              <a:ea typeface="하나2.0 CM" panose="020B0603000000000000" pitchFamily="50" charset="-127"/>
            </a:endParaRPr>
          </a:p>
          <a:p>
            <a:pPr algn="l">
              <a:lnSpc>
                <a:spcPts val="6784"/>
              </a:lnSpc>
            </a:pPr>
            <a:r>
              <a:rPr lang="en-US" sz="3600" dirty="0">
                <a:solidFill>
                  <a:srgbClr val="008485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04. </a:t>
            </a:r>
            <a:r>
              <a:rPr lang="en-US" sz="3600" dirty="0" err="1">
                <a:solidFill>
                  <a:srgbClr val="008485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프로젝트</a:t>
            </a:r>
            <a:r>
              <a:rPr lang="en-US" sz="3600" dirty="0">
                <a:solidFill>
                  <a:srgbClr val="008485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</a:t>
            </a:r>
            <a:r>
              <a:rPr lang="en-US" sz="3600" dirty="0" err="1">
                <a:solidFill>
                  <a:srgbClr val="008485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수행</a:t>
            </a:r>
            <a:r>
              <a:rPr lang="en-US" sz="3600" dirty="0">
                <a:solidFill>
                  <a:srgbClr val="008485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</a:t>
            </a:r>
            <a:r>
              <a:rPr lang="en-US" sz="3600" dirty="0" err="1">
                <a:solidFill>
                  <a:srgbClr val="008485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결과</a:t>
            </a:r>
            <a:endParaRPr lang="en-US" sz="3600" dirty="0">
              <a:solidFill>
                <a:srgbClr val="008485"/>
              </a:solidFill>
              <a:latin typeface="하나2.0 CM" panose="020B0603000000000000" pitchFamily="50" charset="-127"/>
              <a:ea typeface="하나2.0 CM" panose="020B0603000000000000" pitchFamily="50" charset="-127"/>
            </a:endParaRPr>
          </a:p>
          <a:p>
            <a:pPr algn="l">
              <a:lnSpc>
                <a:spcPts val="6784"/>
              </a:lnSpc>
            </a:pPr>
            <a:r>
              <a:rPr lang="en-US" sz="3600" dirty="0">
                <a:solidFill>
                  <a:srgbClr val="008485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05. </a:t>
            </a:r>
            <a:r>
              <a:rPr lang="en-US" sz="3600" dirty="0" err="1">
                <a:solidFill>
                  <a:srgbClr val="008485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자체</a:t>
            </a:r>
            <a:r>
              <a:rPr lang="en-US" sz="3600" dirty="0">
                <a:solidFill>
                  <a:srgbClr val="008485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</a:t>
            </a:r>
            <a:r>
              <a:rPr lang="en-US" sz="3600" dirty="0" err="1">
                <a:solidFill>
                  <a:srgbClr val="008485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평가</a:t>
            </a:r>
            <a:r>
              <a:rPr lang="en-US" sz="3600" dirty="0">
                <a:solidFill>
                  <a:srgbClr val="008485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</a:t>
            </a:r>
            <a:r>
              <a:rPr lang="en-US" sz="3600" dirty="0" err="1">
                <a:solidFill>
                  <a:srgbClr val="008485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의견</a:t>
            </a:r>
            <a:endParaRPr lang="en-US" sz="3600" dirty="0">
              <a:solidFill>
                <a:srgbClr val="008485"/>
              </a:solidFill>
              <a:latin typeface="하나2.0 CM" panose="020B0603000000000000" pitchFamily="50" charset="-127"/>
              <a:ea typeface="하나2.0 CM" panose="020B0603000000000000" pitchFamily="50" charset="-127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4935200" y="1352550"/>
            <a:ext cx="3048000" cy="1449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340"/>
              </a:lnSpc>
            </a:pPr>
            <a:r>
              <a:rPr lang="en-US" sz="9000" spc="422">
                <a:solidFill>
                  <a:srgbClr val="FFFFFF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목차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755859" y="-2042445"/>
            <a:ext cx="2888852" cy="2888852"/>
          </a:xfrm>
          <a:custGeom>
            <a:avLst/>
            <a:gdLst/>
            <a:ahLst/>
            <a:cxnLst/>
            <a:rect l="l" t="t" r="r" b="b"/>
            <a:pathLst>
              <a:path w="2888852" h="2888852">
                <a:moveTo>
                  <a:pt x="0" y="0"/>
                </a:moveTo>
                <a:lnTo>
                  <a:pt x="2888852" y="0"/>
                </a:lnTo>
                <a:lnTo>
                  <a:pt x="2888852" y="2888852"/>
                </a:lnTo>
                <a:lnTo>
                  <a:pt x="0" y="28888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13459001" y="-3257460"/>
            <a:ext cx="5437331" cy="5437331"/>
          </a:xfrm>
          <a:custGeom>
            <a:avLst/>
            <a:gdLst/>
            <a:ahLst/>
            <a:cxnLst/>
            <a:rect l="l" t="t" r="r" b="b"/>
            <a:pathLst>
              <a:path w="5437331" h="5437331">
                <a:moveTo>
                  <a:pt x="0" y="0"/>
                </a:moveTo>
                <a:lnTo>
                  <a:pt x="5437331" y="0"/>
                </a:lnTo>
                <a:lnTo>
                  <a:pt x="5437331" y="5437331"/>
                </a:lnTo>
                <a:lnTo>
                  <a:pt x="0" y="54373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4" name="Group 4"/>
          <p:cNvGrpSpPr/>
          <p:nvPr/>
        </p:nvGrpSpPr>
        <p:grpSpPr>
          <a:xfrm>
            <a:off x="597633" y="8346159"/>
            <a:ext cx="17128705" cy="1245516"/>
            <a:chOff x="0" y="0"/>
            <a:chExt cx="4511264" cy="32803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501790" cy="328037"/>
            </a:xfrm>
            <a:custGeom>
              <a:avLst/>
              <a:gdLst/>
              <a:ahLst/>
              <a:cxnLst/>
              <a:rect l="l" t="t" r="r" b="b"/>
              <a:pathLst>
                <a:path w="4501790" h="328037">
                  <a:moveTo>
                    <a:pt x="23100" y="0"/>
                  </a:moveTo>
                  <a:lnTo>
                    <a:pt x="4478690" y="0"/>
                  </a:lnTo>
                  <a:cubicBezTo>
                    <a:pt x="4484817" y="0"/>
                    <a:pt x="4490692" y="2434"/>
                    <a:pt x="4495024" y="6766"/>
                  </a:cubicBezTo>
                  <a:cubicBezTo>
                    <a:pt x="4499356" y="11098"/>
                    <a:pt x="4501790" y="16973"/>
                    <a:pt x="4501790" y="23100"/>
                  </a:cubicBezTo>
                  <a:lnTo>
                    <a:pt x="4501790" y="304937"/>
                  </a:lnTo>
                  <a:cubicBezTo>
                    <a:pt x="4501790" y="311064"/>
                    <a:pt x="4499356" y="316939"/>
                    <a:pt x="4495024" y="321271"/>
                  </a:cubicBezTo>
                  <a:cubicBezTo>
                    <a:pt x="4490692" y="325603"/>
                    <a:pt x="4484817" y="328037"/>
                    <a:pt x="4478690" y="328037"/>
                  </a:cubicBezTo>
                  <a:lnTo>
                    <a:pt x="23100" y="328037"/>
                  </a:lnTo>
                  <a:cubicBezTo>
                    <a:pt x="16973" y="328037"/>
                    <a:pt x="11098" y="325603"/>
                    <a:pt x="6766" y="321271"/>
                  </a:cubicBezTo>
                  <a:cubicBezTo>
                    <a:pt x="2434" y="316939"/>
                    <a:pt x="0" y="311064"/>
                    <a:pt x="0" y="304937"/>
                  </a:cubicBezTo>
                  <a:lnTo>
                    <a:pt x="0" y="23100"/>
                  </a:lnTo>
                  <a:cubicBezTo>
                    <a:pt x="0" y="16973"/>
                    <a:pt x="2434" y="11098"/>
                    <a:pt x="6766" y="6766"/>
                  </a:cubicBezTo>
                  <a:cubicBezTo>
                    <a:pt x="11098" y="2434"/>
                    <a:pt x="16973" y="0"/>
                    <a:pt x="23100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000000"/>
              </a:solidFill>
            </a:ln>
          </p:spPr>
          <p:txBody>
            <a:bodyPr/>
            <a:lstStyle/>
            <a:p>
              <a:endParaRPr lang="ko-KR" altLang="en-US">
                <a:latin typeface="하나2.0 R" panose="020B0303000000000000" pitchFamily="50" charset="-127"/>
                <a:ea typeface="하나2.0 R" panose="020B0303000000000000" pitchFamily="50" charset="-127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113207" y="56258"/>
              <a:ext cx="4398057" cy="2192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79"/>
                </a:lnSpc>
              </a:pPr>
              <a:r>
                <a:rPr lang="en-US" sz="3200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  </a:t>
              </a:r>
              <a:r>
                <a:rPr lang="en-US" sz="3200" b="1" dirty="0" err="1">
                  <a:solidFill>
                    <a:srgbClr val="E90061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튜닝과</a:t>
              </a:r>
              <a:r>
                <a:rPr lang="en-US" sz="3200" b="1" dirty="0">
                  <a:solidFill>
                    <a:srgbClr val="E90061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 </a:t>
              </a:r>
              <a:r>
                <a:rPr lang="en-US" sz="3200" b="1" dirty="0" err="1">
                  <a:solidFill>
                    <a:srgbClr val="E90061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오버샘플링을</a:t>
              </a:r>
              <a:r>
                <a:rPr lang="en-US" sz="3200" b="1" dirty="0">
                  <a:solidFill>
                    <a:srgbClr val="E90061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 </a:t>
              </a:r>
              <a:r>
                <a:rPr lang="en-US" sz="3200" b="1" dirty="0" err="1">
                  <a:solidFill>
                    <a:srgbClr val="E90061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하지</a:t>
              </a:r>
              <a:r>
                <a:rPr lang="en-US" sz="3200" b="1" dirty="0">
                  <a:solidFill>
                    <a:srgbClr val="E90061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 </a:t>
              </a:r>
              <a:r>
                <a:rPr lang="en-US" sz="3200" b="1" dirty="0" err="1">
                  <a:solidFill>
                    <a:srgbClr val="E90061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않은</a:t>
              </a:r>
              <a:r>
                <a:rPr lang="en-US" sz="3200" b="1" dirty="0">
                  <a:solidFill>
                    <a:srgbClr val="E90061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 Extra Tree</a:t>
              </a:r>
              <a:r>
                <a:rPr lang="en-US" sz="3200" b="1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 </a:t>
              </a:r>
              <a:r>
                <a:rPr lang="en-US" sz="3200" b="1" dirty="0" err="1">
                  <a:solidFill>
                    <a:srgbClr val="E90061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모델</a:t>
              </a:r>
              <a:r>
                <a:rPr lang="en-US" sz="3200" dirty="0" err="1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이</a:t>
              </a:r>
              <a:r>
                <a:rPr lang="en-US" sz="3200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 </a:t>
              </a:r>
              <a:r>
                <a:rPr lang="en-US" sz="3200" dirty="0" err="1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성능이</a:t>
              </a:r>
              <a:r>
                <a:rPr lang="en-US" sz="3200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 </a:t>
              </a:r>
              <a:r>
                <a:rPr lang="en-US" sz="3200" dirty="0" err="1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가장</a:t>
              </a:r>
              <a:r>
                <a:rPr lang="en-US" sz="3200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 </a:t>
              </a:r>
              <a:r>
                <a:rPr lang="en-US" sz="3200" dirty="0" err="1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좋게</a:t>
              </a:r>
              <a:r>
                <a:rPr lang="en-US" sz="3200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 </a:t>
              </a:r>
              <a:r>
                <a:rPr lang="en-US" sz="3200" dirty="0" err="1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나와</a:t>
              </a:r>
              <a:r>
                <a:rPr lang="en-US" sz="3200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, </a:t>
              </a:r>
              <a:r>
                <a:rPr lang="en-US" sz="3200" dirty="0" err="1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최종</a:t>
              </a:r>
              <a:r>
                <a:rPr lang="en-US" sz="3200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 </a:t>
              </a:r>
              <a:r>
                <a:rPr lang="en-US" sz="3200" dirty="0" err="1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모델로</a:t>
              </a:r>
              <a:r>
                <a:rPr lang="en-US" sz="3200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 </a:t>
              </a:r>
              <a:r>
                <a:rPr lang="en-US" sz="3200" dirty="0" err="1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설정</a:t>
              </a:r>
              <a:endParaRPr lang="en-US" sz="32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endParaRPr>
            </a:p>
          </p:txBody>
        </p:sp>
      </p:grpSp>
      <p:sp>
        <p:nvSpPr>
          <p:cNvPr id="7" name="Freeform 7"/>
          <p:cNvSpPr/>
          <p:nvPr/>
        </p:nvSpPr>
        <p:spPr>
          <a:xfrm>
            <a:off x="971550" y="8631600"/>
            <a:ext cx="378639" cy="674635"/>
          </a:xfrm>
          <a:custGeom>
            <a:avLst/>
            <a:gdLst/>
            <a:ahLst/>
            <a:cxnLst/>
            <a:rect l="l" t="t" r="r" b="b"/>
            <a:pathLst>
              <a:path w="378639" h="674635">
                <a:moveTo>
                  <a:pt x="0" y="0"/>
                </a:moveTo>
                <a:lnTo>
                  <a:pt x="378639" y="0"/>
                </a:lnTo>
                <a:lnTo>
                  <a:pt x="378639" y="674634"/>
                </a:lnTo>
                <a:lnTo>
                  <a:pt x="0" y="67463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sz="1600"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sp>
        <p:nvSpPr>
          <p:cNvPr id="8" name="Freeform 8"/>
          <p:cNvSpPr/>
          <p:nvPr/>
        </p:nvSpPr>
        <p:spPr>
          <a:xfrm>
            <a:off x="8642621" y="6792291"/>
            <a:ext cx="1002758" cy="998998"/>
          </a:xfrm>
          <a:custGeom>
            <a:avLst/>
            <a:gdLst/>
            <a:ahLst/>
            <a:cxnLst/>
            <a:rect l="l" t="t" r="r" b="b"/>
            <a:pathLst>
              <a:path w="1002758" h="998998">
                <a:moveTo>
                  <a:pt x="0" y="0"/>
                </a:moveTo>
                <a:lnTo>
                  <a:pt x="1002758" y="0"/>
                </a:lnTo>
                <a:lnTo>
                  <a:pt x="1002758" y="998998"/>
                </a:lnTo>
                <a:lnTo>
                  <a:pt x="0" y="99899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sz="1600"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701040" y="527319"/>
            <a:ext cx="7698708" cy="619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sz="4000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3.2.1  </a:t>
            </a:r>
            <a:r>
              <a:rPr lang="en-US" sz="4000" dirty="0" err="1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머신러닝</a:t>
            </a:r>
            <a:r>
              <a:rPr lang="en-US" sz="4000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모델링</a:t>
            </a:r>
            <a:endParaRPr lang="en-US" sz="4000" dirty="0">
              <a:solidFill>
                <a:srgbClr val="000000"/>
              </a:solidFill>
              <a:latin typeface="하나2.0 CM" panose="020B0603000000000000" pitchFamily="50" charset="-127"/>
              <a:ea typeface="하나2.0 CM" panose="020B0603000000000000" pitchFamily="50" charset="-127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028700" y="2523443"/>
            <a:ext cx="10407373" cy="1050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99"/>
              </a:lnSpc>
              <a:spcBef>
                <a:spcPct val="0"/>
              </a:spcBef>
            </a:pP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- Random Forest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보다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좀 더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극단적으로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random하게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만든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모델</a:t>
            </a:r>
            <a:endParaRPr lang="en-US" sz="2800" dirty="0">
              <a:solidFill>
                <a:srgbClr val="000000"/>
              </a:solidFill>
              <a:latin typeface="하나2.0 R" panose="020B0303000000000000" pitchFamily="50" charset="-127"/>
              <a:ea typeface="하나2.0 R" panose="020B0303000000000000" pitchFamily="50" charset="-127"/>
            </a:endParaRPr>
          </a:p>
          <a:p>
            <a:pPr>
              <a:lnSpc>
                <a:spcPts val="4199"/>
              </a:lnSpc>
              <a:spcBef>
                <a:spcPct val="0"/>
              </a:spcBef>
            </a:pP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- 3배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정도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연산이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빠르고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bias와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variance를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낮출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수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있음</a:t>
            </a:r>
            <a:endParaRPr lang="en-US" sz="2800" dirty="0">
              <a:solidFill>
                <a:srgbClr val="000000"/>
              </a:solidFill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027465" y="1665520"/>
            <a:ext cx="4367212" cy="509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sz="2800" b="1" i="1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[What is </a:t>
            </a:r>
            <a:r>
              <a:rPr lang="en-US" sz="2800" b="1" i="1" dirty="0" err="1">
                <a:solidFill>
                  <a:srgbClr val="00848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ExtraTrees</a:t>
            </a:r>
            <a:r>
              <a:rPr lang="en-US" sz="2800" b="1" i="1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?]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8700" y="5208721"/>
            <a:ext cx="15307747" cy="10579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99"/>
              </a:lnSpc>
              <a:spcBef>
                <a:spcPct val="0"/>
              </a:spcBef>
            </a:pP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- Random Forest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모델처럼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최적의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분할을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계산하지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않고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무작위로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분할하기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때문에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속도가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빠름</a:t>
            </a:r>
            <a:endParaRPr lang="en-US" sz="2800" dirty="0">
              <a:solidFill>
                <a:srgbClr val="000000"/>
              </a:solidFill>
              <a:latin typeface="하나2.0 R" panose="020B0303000000000000" pitchFamily="50" charset="-127"/>
              <a:ea typeface="하나2.0 R" panose="020B0303000000000000" pitchFamily="50" charset="-127"/>
            </a:endParaRPr>
          </a:p>
          <a:p>
            <a:pPr>
              <a:lnSpc>
                <a:spcPts val="4199"/>
              </a:lnSpc>
              <a:spcBef>
                <a:spcPct val="0"/>
              </a:spcBef>
            </a:pP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- overfitting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문제를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회피하여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모델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정확도를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향상시킴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28700" y="4371294"/>
            <a:ext cx="4877753" cy="509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sz="2800" b="1" i="1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[</a:t>
            </a:r>
            <a:r>
              <a:rPr lang="en-US" sz="2800" b="1" i="1">
                <a:solidFill>
                  <a:srgbClr val="00848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Why</a:t>
            </a:r>
            <a:r>
              <a:rPr lang="en-US" sz="2800" b="1" i="1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ExtraTree Model?]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9645379" y="6602581"/>
            <a:ext cx="7651127" cy="1040402"/>
            <a:chOff x="0" y="-123825"/>
            <a:chExt cx="10201503" cy="1387202"/>
          </a:xfrm>
        </p:grpSpPr>
        <p:sp>
          <p:nvSpPr>
            <p:cNvPr id="15" name="TextBox 15"/>
            <p:cNvSpPr txBox="1"/>
            <p:nvPr/>
          </p:nvSpPr>
          <p:spPr>
            <a:xfrm>
              <a:off x="918825" y="87841"/>
              <a:ext cx="8350568" cy="11755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99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5B5B5B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튜닝 여부, 오버샘플링 여부 등 경우의 수를 고려</a:t>
              </a:r>
            </a:p>
            <a:p>
              <a:pPr algn="ctr">
                <a:lnSpc>
                  <a:spcPts val="3499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5B5B5B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여러 개의 Extra Tree 모델의 성능을 비교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123825"/>
              <a:ext cx="932109" cy="13542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400"/>
                </a:lnSpc>
                <a:spcBef>
                  <a:spcPct val="0"/>
                </a:spcBef>
              </a:pPr>
              <a:r>
                <a:rPr lang="en-US" sz="5400" dirty="0">
                  <a:solidFill>
                    <a:srgbClr val="CECECE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(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9269394" y="-123825"/>
              <a:ext cx="932109" cy="13542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400"/>
                </a:lnSpc>
                <a:spcBef>
                  <a:spcPct val="0"/>
                </a:spcBef>
              </a:pPr>
              <a:r>
                <a:rPr lang="en-US" sz="5400">
                  <a:solidFill>
                    <a:srgbClr val="CECECE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)</a:t>
              </a:r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748428" y="4601299"/>
            <a:ext cx="11179353" cy="0"/>
          </a:xfrm>
          <a:prstGeom prst="line">
            <a:avLst/>
          </a:prstGeom>
          <a:ln w="790575" cap="flat">
            <a:solidFill>
              <a:srgbClr val="00848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sz="1600"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sp>
        <p:nvSpPr>
          <p:cNvPr id="3" name="AutoShape 3"/>
          <p:cNvSpPr/>
          <p:nvPr/>
        </p:nvSpPr>
        <p:spPr>
          <a:xfrm>
            <a:off x="12927781" y="4601299"/>
            <a:ext cx="3536920" cy="0"/>
          </a:xfrm>
          <a:prstGeom prst="line">
            <a:avLst/>
          </a:prstGeom>
          <a:ln w="790575" cap="flat">
            <a:solidFill>
              <a:srgbClr val="69C1C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sz="1600"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sp>
        <p:nvSpPr>
          <p:cNvPr id="4" name="AutoShape 4"/>
          <p:cNvSpPr/>
          <p:nvPr/>
        </p:nvSpPr>
        <p:spPr>
          <a:xfrm flipV="1">
            <a:off x="1748428" y="5306832"/>
            <a:ext cx="4212414" cy="22786"/>
          </a:xfrm>
          <a:prstGeom prst="line">
            <a:avLst/>
          </a:prstGeom>
          <a:ln w="76200" cap="flat">
            <a:solidFill>
              <a:srgbClr val="D1E0D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sz="1600"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sp>
        <p:nvSpPr>
          <p:cNvPr id="5" name="AutoShape 5"/>
          <p:cNvSpPr/>
          <p:nvPr/>
        </p:nvSpPr>
        <p:spPr>
          <a:xfrm>
            <a:off x="7706179" y="5306832"/>
            <a:ext cx="5221603" cy="11394"/>
          </a:xfrm>
          <a:prstGeom prst="line">
            <a:avLst/>
          </a:prstGeom>
          <a:ln w="76200" cap="flat">
            <a:solidFill>
              <a:srgbClr val="D1E0D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sz="1600"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sp>
        <p:nvSpPr>
          <p:cNvPr id="6" name="AutoShape 6"/>
          <p:cNvSpPr/>
          <p:nvPr/>
        </p:nvSpPr>
        <p:spPr>
          <a:xfrm>
            <a:off x="15682453" y="5356325"/>
            <a:ext cx="782249" cy="1252"/>
          </a:xfrm>
          <a:prstGeom prst="line">
            <a:avLst/>
          </a:prstGeom>
          <a:ln w="76200" cap="flat">
            <a:solidFill>
              <a:srgbClr val="D1E0D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sz="1600"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sp>
        <p:nvSpPr>
          <p:cNvPr id="7" name="Freeform 7"/>
          <p:cNvSpPr/>
          <p:nvPr/>
        </p:nvSpPr>
        <p:spPr>
          <a:xfrm>
            <a:off x="11755859" y="-2042445"/>
            <a:ext cx="2888852" cy="2888852"/>
          </a:xfrm>
          <a:custGeom>
            <a:avLst/>
            <a:gdLst/>
            <a:ahLst/>
            <a:cxnLst/>
            <a:rect l="l" t="t" r="r" b="b"/>
            <a:pathLst>
              <a:path w="2888852" h="2888852">
                <a:moveTo>
                  <a:pt x="0" y="0"/>
                </a:moveTo>
                <a:lnTo>
                  <a:pt x="2888852" y="0"/>
                </a:lnTo>
                <a:lnTo>
                  <a:pt x="2888852" y="2888852"/>
                </a:lnTo>
                <a:lnTo>
                  <a:pt x="0" y="28888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8" name="Freeform 8"/>
          <p:cNvSpPr/>
          <p:nvPr/>
        </p:nvSpPr>
        <p:spPr>
          <a:xfrm>
            <a:off x="13459001" y="-3257460"/>
            <a:ext cx="5437331" cy="5437331"/>
          </a:xfrm>
          <a:custGeom>
            <a:avLst/>
            <a:gdLst/>
            <a:ahLst/>
            <a:cxnLst/>
            <a:rect l="l" t="t" r="r" b="b"/>
            <a:pathLst>
              <a:path w="5437331" h="5437331">
                <a:moveTo>
                  <a:pt x="0" y="0"/>
                </a:moveTo>
                <a:lnTo>
                  <a:pt x="5437331" y="0"/>
                </a:lnTo>
                <a:lnTo>
                  <a:pt x="5437331" y="5437331"/>
                </a:lnTo>
                <a:lnTo>
                  <a:pt x="0" y="54373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9" name="Freeform 9"/>
          <p:cNvSpPr/>
          <p:nvPr/>
        </p:nvSpPr>
        <p:spPr>
          <a:xfrm>
            <a:off x="8874065" y="5632551"/>
            <a:ext cx="489153" cy="489153"/>
          </a:xfrm>
          <a:custGeom>
            <a:avLst/>
            <a:gdLst/>
            <a:ahLst/>
            <a:cxnLst/>
            <a:rect l="l" t="t" r="r" b="b"/>
            <a:pathLst>
              <a:path w="489153" h="489153">
                <a:moveTo>
                  <a:pt x="0" y="0"/>
                </a:moveTo>
                <a:lnTo>
                  <a:pt x="489154" y="0"/>
                </a:lnTo>
                <a:lnTo>
                  <a:pt x="489154" y="489153"/>
                </a:lnTo>
                <a:lnTo>
                  <a:pt x="0" y="48915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sz="1600"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701039" y="527319"/>
            <a:ext cx="8864605" cy="6191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sz="4000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3.2.1  </a:t>
            </a:r>
            <a:r>
              <a:rPr lang="en-US" sz="4000" dirty="0" err="1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머신러닝</a:t>
            </a:r>
            <a:r>
              <a:rPr lang="en-US" sz="4000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모델링</a:t>
            </a:r>
            <a:endParaRPr lang="en-US" sz="4000" dirty="0">
              <a:solidFill>
                <a:srgbClr val="000000"/>
              </a:solidFill>
              <a:latin typeface="하나2.0 CM" panose="020B0603000000000000" pitchFamily="50" charset="-127"/>
              <a:ea typeface="하나2.0 CM" panose="020B0603000000000000" pitchFamily="50" charset="-127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748222" y="1567903"/>
            <a:ext cx="2595178" cy="5559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sz="3000" b="1" i="1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[Data Split]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99440" y="2334348"/>
            <a:ext cx="13297009" cy="5193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전처리를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완료한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train.csv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데이터를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분할하여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모델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훈련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및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성능평가에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사용</a:t>
            </a:r>
            <a:endParaRPr lang="en-US" sz="2800" dirty="0">
              <a:solidFill>
                <a:srgbClr val="000000"/>
              </a:solidFill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748392" y="3392193"/>
            <a:ext cx="5054359" cy="5559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sz="3000" b="1" i="1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[Train validation split]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445565" y="4973457"/>
            <a:ext cx="812959" cy="5116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2800" dirty="0">
                <a:solidFill>
                  <a:srgbClr val="008485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train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3838131" y="5046777"/>
            <a:ext cx="1738312" cy="5116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2800">
                <a:solidFill>
                  <a:srgbClr val="008485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validation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578202" y="4285934"/>
            <a:ext cx="841534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2800">
                <a:solidFill>
                  <a:srgbClr val="FFFFFF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80%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4320989" y="4315549"/>
            <a:ext cx="829747" cy="5116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2800">
                <a:solidFill>
                  <a:srgbClr val="FFFFFF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20%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7361634" y="6279814"/>
            <a:ext cx="3564731" cy="5559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sz="280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5 fold 교차검증 수행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3229606" y="8564371"/>
            <a:ext cx="11288919" cy="1245516"/>
            <a:chOff x="0" y="0"/>
            <a:chExt cx="2973213" cy="328037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2973213" cy="328037"/>
            </a:xfrm>
            <a:custGeom>
              <a:avLst/>
              <a:gdLst/>
              <a:ahLst/>
              <a:cxnLst/>
              <a:rect l="l" t="t" r="r" b="b"/>
              <a:pathLst>
                <a:path w="2973213" h="328037">
                  <a:moveTo>
                    <a:pt x="34976" y="0"/>
                  </a:moveTo>
                  <a:lnTo>
                    <a:pt x="2938238" y="0"/>
                  </a:lnTo>
                  <a:cubicBezTo>
                    <a:pt x="2947514" y="0"/>
                    <a:pt x="2956410" y="3685"/>
                    <a:pt x="2962969" y="10244"/>
                  </a:cubicBezTo>
                  <a:cubicBezTo>
                    <a:pt x="2969528" y="16803"/>
                    <a:pt x="2973213" y="25700"/>
                    <a:pt x="2973213" y="34976"/>
                  </a:cubicBezTo>
                  <a:lnTo>
                    <a:pt x="2973213" y="293061"/>
                  </a:lnTo>
                  <a:cubicBezTo>
                    <a:pt x="2973213" y="302338"/>
                    <a:pt x="2969528" y="311234"/>
                    <a:pt x="2962969" y="317793"/>
                  </a:cubicBezTo>
                  <a:cubicBezTo>
                    <a:pt x="2956410" y="324352"/>
                    <a:pt x="2947514" y="328037"/>
                    <a:pt x="2938238" y="328037"/>
                  </a:cubicBezTo>
                  <a:lnTo>
                    <a:pt x="34976" y="328037"/>
                  </a:lnTo>
                  <a:cubicBezTo>
                    <a:pt x="25700" y="328037"/>
                    <a:pt x="16803" y="324352"/>
                    <a:pt x="10244" y="317793"/>
                  </a:cubicBezTo>
                  <a:cubicBezTo>
                    <a:pt x="3685" y="311234"/>
                    <a:pt x="0" y="302338"/>
                    <a:pt x="0" y="293061"/>
                  </a:cubicBezTo>
                  <a:lnTo>
                    <a:pt x="0" y="34976"/>
                  </a:lnTo>
                  <a:cubicBezTo>
                    <a:pt x="0" y="25700"/>
                    <a:pt x="3685" y="16803"/>
                    <a:pt x="10244" y="10244"/>
                  </a:cubicBezTo>
                  <a:cubicBezTo>
                    <a:pt x="16803" y="3685"/>
                    <a:pt x="25700" y="0"/>
                    <a:pt x="34976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000000"/>
              </a:solidFill>
            </a:ln>
          </p:spPr>
          <p:txBody>
            <a:bodyPr/>
            <a:lstStyle/>
            <a:p>
              <a:endParaRPr lang="ko-KR" altLang="en-US" sz="1600">
                <a:latin typeface="하나2.0 R" panose="020B0303000000000000" pitchFamily="50" charset="-127"/>
                <a:ea typeface="하나2.0 R" panose="020B0303000000000000" pitchFamily="50" charset="-127"/>
              </a:endParaRP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52026" y="75178"/>
              <a:ext cx="2921187" cy="1885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79"/>
                </a:lnSpc>
              </a:pPr>
              <a:r>
                <a:rPr lang="en-US" sz="3200" dirty="0" err="1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분류</a:t>
              </a:r>
              <a:r>
                <a:rPr lang="en-US" sz="3200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 </a:t>
              </a:r>
              <a:r>
                <a:rPr lang="en-US" sz="3200" dirty="0" err="1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성능</a:t>
              </a:r>
              <a:r>
                <a:rPr lang="en-US" sz="3200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 </a:t>
              </a:r>
              <a:r>
                <a:rPr lang="en-US" sz="3200" dirty="0" err="1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평가</a:t>
              </a:r>
              <a:r>
                <a:rPr lang="en-US" sz="3200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 </a:t>
              </a:r>
              <a:r>
                <a:rPr lang="en-US" sz="3200" dirty="0" err="1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결과</a:t>
              </a:r>
              <a:r>
                <a:rPr lang="en-US" sz="3200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, </a:t>
              </a:r>
              <a:r>
                <a:rPr lang="en-US" sz="3200" b="1" dirty="0" err="1">
                  <a:solidFill>
                    <a:srgbClr val="E90061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정확도는</a:t>
              </a:r>
              <a:r>
                <a:rPr lang="en-US" sz="3200" b="1" dirty="0">
                  <a:solidFill>
                    <a:srgbClr val="E90061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 0.8154(약 0.82)</a:t>
              </a:r>
            </a:p>
          </p:txBody>
        </p:sp>
      </p:grpSp>
      <p:sp>
        <p:nvSpPr>
          <p:cNvPr id="22" name="Freeform 22"/>
          <p:cNvSpPr/>
          <p:nvPr/>
        </p:nvSpPr>
        <p:spPr>
          <a:xfrm>
            <a:off x="8617262" y="7286969"/>
            <a:ext cx="1002758" cy="998998"/>
          </a:xfrm>
          <a:custGeom>
            <a:avLst/>
            <a:gdLst/>
            <a:ahLst/>
            <a:cxnLst/>
            <a:rect l="l" t="t" r="r" b="b"/>
            <a:pathLst>
              <a:path w="1002758" h="998998">
                <a:moveTo>
                  <a:pt x="0" y="0"/>
                </a:moveTo>
                <a:lnTo>
                  <a:pt x="1002758" y="0"/>
                </a:lnTo>
                <a:lnTo>
                  <a:pt x="1002758" y="998998"/>
                </a:lnTo>
                <a:lnTo>
                  <a:pt x="0" y="99899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sz="1600"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sp>
        <p:nvSpPr>
          <p:cNvPr id="23" name="Freeform 23"/>
          <p:cNvSpPr/>
          <p:nvPr/>
        </p:nvSpPr>
        <p:spPr>
          <a:xfrm>
            <a:off x="4171755" y="8849811"/>
            <a:ext cx="378639" cy="674635"/>
          </a:xfrm>
          <a:custGeom>
            <a:avLst/>
            <a:gdLst/>
            <a:ahLst/>
            <a:cxnLst/>
            <a:rect l="l" t="t" r="r" b="b"/>
            <a:pathLst>
              <a:path w="378639" h="674635">
                <a:moveTo>
                  <a:pt x="0" y="0"/>
                </a:moveTo>
                <a:lnTo>
                  <a:pt x="378639" y="0"/>
                </a:lnTo>
                <a:lnTo>
                  <a:pt x="378639" y="674635"/>
                </a:lnTo>
                <a:lnTo>
                  <a:pt x="0" y="67463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sz="1600"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sp>
        <p:nvSpPr>
          <p:cNvPr id="24" name="AutoShape 24"/>
          <p:cNvSpPr/>
          <p:nvPr/>
        </p:nvSpPr>
        <p:spPr>
          <a:xfrm>
            <a:off x="12946975" y="5328365"/>
            <a:ext cx="782249" cy="1252"/>
          </a:xfrm>
          <a:prstGeom prst="line">
            <a:avLst/>
          </a:prstGeom>
          <a:ln w="76200" cap="flat">
            <a:solidFill>
              <a:srgbClr val="D1E0D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sz="1600"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755859" y="-2042445"/>
            <a:ext cx="2888852" cy="2888852"/>
          </a:xfrm>
          <a:custGeom>
            <a:avLst/>
            <a:gdLst/>
            <a:ahLst/>
            <a:cxnLst/>
            <a:rect l="l" t="t" r="r" b="b"/>
            <a:pathLst>
              <a:path w="2888852" h="2888852">
                <a:moveTo>
                  <a:pt x="0" y="0"/>
                </a:moveTo>
                <a:lnTo>
                  <a:pt x="2888852" y="0"/>
                </a:lnTo>
                <a:lnTo>
                  <a:pt x="2888852" y="2888852"/>
                </a:lnTo>
                <a:lnTo>
                  <a:pt x="0" y="288885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13459001" y="-3257460"/>
            <a:ext cx="5437331" cy="5437331"/>
          </a:xfrm>
          <a:custGeom>
            <a:avLst/>
            <a:gdLst/>
            <a:ahLst/>
            <a:cxnLst/>
            <a:rect l="l" t="t" r="r" b="b"/>
            <a:pathLst>
              <a:path w="5437331" h="5437331">
                <a:moveTo>
                  <a:pt x="0" y="0"/>
                </a:moveTo>
                <a:lnTo>
                  <a:pt x="5437331" y="0"/>
                </a:lnTo>
                <a:lnTo>
                  <a:pt x="5437331" y="5437331"/>
                </a:lnTo>
                <a:lnTo>
                  <a:pt x="0" y="543733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Freeform 4"/>
          <p:cNvSpPr/>
          <p:nvPr/>
        </p:nvSpPr>
        <p:spPr>
          <a:xfrm>
            <a:off x="8266398" y="1146444"/>
            <a:ext cx="9557149" cy="5421988"/>
          </a:xfrm>
          <a:custGeom>
            <a:avLst/>
            <a:gdLst/>
            <a:ahLst/>
            <a:cxnLst/>
            <a:rect l="l" t="t" r="r" b="b"/>
            <a:pathLst>
              <a:path w="9557149" h="5421988">
                <a:moveTo>
                  <a:pt x="0" y="0"/>
                </a:moveTo>
                <a:lnTo>
                  <a:pt x="9557149" y="0"/>
                </a:lnTo>
                <a:lnTo>
                  <a:pt x="9557149" y="5421988"/>
                </a:lnTo>
                <a:lnTo>
                  <a:pt x="0" y="542198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699" r="-1699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5" name="Group 5"/>
          <p:cNvGrpSpPr/>
          <p:nvPr/>
        </p:nvGrpSpPr>
        <p:grpSpPr>
          <a:xfrm>
            <a:off x="1028700" y="7406689"/>
            <a:ext cx="16497298" cy="2469688"/>
            <a:chOff x="0" y="0"/>
            <a:chExt cx="3112304" cy="46592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061990" cy="465920"/>
            </a:xfrm>
            <a:custGeom>
              <a:avLst/>
              <a:gdLst/>
              <a:ahLst/>
              <a:cxnLst/>
              <a:rect l="l" t="t" r="r" b="b"/>
              <a:pathLst>
                <a:path w="3061990" h="465920">
                  <a:moveTo>
                    <a:pt x="24327" y="0"/>
                  </a:moveTo>
                  <a:lnTo>
                    <a:pt x="3037664" y="0"/>
                  </a:lnTo>
                  <a:cubicBezTo>
                    <a:pt x="3044116" y="0"/>
                    <a:pt x="3050303" y="2563"/>
                    <a:pt x="3054865" y="7125"/>
                  </a:cubicBezTo>
                  <a:cubicBezTo>
                    <a:pt x="3059427" y="11687"/>
                    <a:pt x="3061990" y="17875"/>
                    <a:pt x="3061990" y="24327"/>
                  </a:cubicBezTo>
                  <a:lnTo>
                    <a:pt x="3061990" y="441593"/>
                  </a:lnTo>
                  <a:cubicBezTo>
                    <a:pt x="3061990" y="455028"/>
                    <a:pt x="3051099" y="465920"/>
                    <a:pt x="3037664" y="465920"/>
                  </a:cubicBezTo>
                  <a:lnTo>
                    <a:pt x="24327" y="465920"/>
                  </a:lnTo>
                  <a:cubicBezTo>
                    <a:pt x="10891" y="465920"/>
                    <a:pt x="0" y="455028"/>
                    <a:pt x="0" y="441593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000000"/>
              </a:solidFill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16172"/>
              <a:ext cx="3112304" cy="4317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79"/>
                </a:lnSpc>
              </a:pPr>
              <a:r>
                <a:rPr lang="en-US" sz="3000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Feature </a:t>
              </a:r>
              <a:r>
                <a:rPr lang="en-US" sz="3000" dirty="0" err="1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Importance를</a:t>
              </a:r>
              <a:r>
                <a:rPr lang="en-US" sz="3000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 </a:t>
              </a:r>
              <a:r>
                <a:rPr lang="en-US" sz="3000" dirty="0" err="1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확인한</a:t>
              </a:r>
              <a:r>
                <a:rPr lang="en-US" sz="3000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 </a:t>
              </a:r>
              <a:r>
                <a:rPr lang="en-US" sz="3000" dirty="0" err="1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결과</a:t>
              </a:r>
              <a:r>
                <a:rPr lang="en-US" sz="3000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,</a:t>
              </a:r>
            </a:p>
            <a:p>
              <a:pPr algn="ctr">
                <a:lnSpc>
                  <a:spcPts val="4479"/>
                </a:lnSpc>
              </a:pPr>
              <a:r>
                <a:rPr lang="en-US" sz="3000" b="1" dirty="0">
                  <a:solidFill>
                    <a:srgbClr val="E90061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credit mix, outstanding debt, interest rate </a:t>
              </a:r>
              <a:r>
                <a:rPr lang="en-US" sz="3000" b="1" dirty="0" err="1">
                  <a:solidFill>
                    <a:srgbClr val="E90061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요소</a:t>
              </a:r>
              <a:r>
                <a:rPr lang="en-US" sz="3000" dirty="0" err="1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가</a:t>
              </a:r>
              <a:r>
                <a:rPr lang="en-US" sz="3000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 </a:t>
              </a:r>
              <a:r>
                <a:rPr lang="en-US" sz="3000" dirty="0" err="1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높게</a:t>
              </a:r>
              <a:r>
                <a:rPr lang="en-US" sz="3000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 </a:t>
              </a:r>
              <a:r>
                <a:rPr lang="en-US" sz="3000" dirty="0" err="1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다루어지는</a:t>
              </a:r>
              <a:r>
                <a:rPr lang="en-US" sz="3000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 </a:t>
              </a:r>
              <a:r>
                <a:rPr lang="en-US" sz="3000" dirty="0" err="1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것을</a:t>
              </a:r>
              <a:r>
                <a:rPr lang="en-US" sz="3000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 볼 수 </a:t>
              </a:r>
              <a:r>
                <a:rPr lang="en-US" sz="3000" dirty="0" err="1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있음</a:t>
              </a:r>
              <a:endParaRPr lang="en-US" sz="30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endParaRPr>
            </a:p>
            <a:p>
              <a:pPr algn="ctr">
                <a:lnSpc>
                  <a:spcPts val="4479"/>
                </a:lnSpc>
              </a:pPr>
              <a:r>
                <a:rPr lang="en-US" sz="3000" dirty="0" err="1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일반적</a:t>
              </a:r>
              <a:r>
                <a:rPr lang="en-US" sz="3000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 </a:t>
              </a:r>
              <a:r>
                <a:rPr lang="en-US" sz="3000" dirty="0" err="1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상식과</a:t>
              </a:r>
              <a:r>
                <a:rPr lang="en-US" sz="3000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 </a:t>
              </a:r>
              <a:r>
                <a:rPr lang="en-US" sz="3000" dirty="0" err="1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달리</a:t>
              </a:r>
              <a:r>
                <a:rPr lang="en-US" sz="3000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 age, occupation 등 </a:t>
              </a:r>
            </a:p>
            <a:p>
              <a:pPr algn="ctr">
                <a:lnSpc>
                  <a:spcPts val="4479"/>
                </a:lnSpc>
              </a:pPr>
              <a:r>
                <a:rPr lang="en-US" sz="3000" dirty="0" err="1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개인의</a:t>
              </a:r>
              <a:r>
                <a:rPr lang="en-US" sz="3000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 </a:t>
              </a:r>
              <a:r>
                <a:rPr lang="en-US" sz="3000" dirty="0" err="1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현재</a:t>
              </a:r>
              <a:r>
                <a:rPr lang="en-US" sz="3000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 </a:t>
              </a:r>
              <a:r>
                <a:rPr lang="en-US" sz="3000" dirty="0" err="1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경제</a:t>
              </a:r>
              <a:r>
                <a:rPr lang="en-US" sz="3000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 </a:t>
              </a:r>
              <a:r>
                <a:rPr lang="en-US" sz="3000" dirty="0" err="1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지표를</a:t>
              </a:r>
              <a:r>
                <a:rPr lang="en-US" sz="3000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 </a:t>
              </a:r>
              <a:r>
                <a:rPr lang="en-US" sz="3000" dirty="0" err="1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나타내는</a:t>
              </a:r>
              <a:r>
                <a:rPr lang="en-US" sz="3000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 </a:t>
              </a:r>
              <a:r>
                <a:rPr lang="en-US" sz="3000" dirty="0" err="1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변수들의</a:t>
              </a:r>
              <a:r>
                <a:rPr lang="en-US" sz="3000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 </a:t>
              </a:r>
              <a:r>
                <a:rPr lang="en-US" sz="3000" dirty="0" err="1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중요도는</a:t>
              </a:r>
              <a:r>
                <a:rPr lang="en-US" sz="3000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 </a:t>
              </a:r>
              <a:r>
                <a:rPr lang="en-US" sz="3000" dirty="0" err="1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크게</a:t>
              </a:r>
              <a:r>
                <a:rPr lang="en-US" sz="3000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 </a:t>
              </a:r>
              <a:r>
                <a:rPr lang="en-US" sz="3000" dirty="0" err="1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두드러지는</a:t>
              </a:r>
              <a:r>
                <a:rPr lang="en-US" sz="3000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 </a:t>
              </a:r>
              <a:r>
                <a:rPr lang="en-US" sz="3000" dirty="0" err="1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특성을</a:t>
              </a:r>
              <a:r>
                <a:rPr lang="en-US" sz="3000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 </a:t>
              </a:r>
              <a:r>
                <a:rPr lang="en-US" sz="3000" dirty="0" err="1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보이지</a:t>
              </a:r>
              <a:r>
                <a:rPr lang="en-US" sz="3000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 </a:t>
              </a:r>
              <a:r>
                <a:rPr lang="en-US" sz="3000" dirty="0" err="1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않음</a:t>
              </a:r>
              <a:r>
                <a:rPr lang="en-US" sz="3000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 </a:t>
              </a:r>
            </a:p>
          </p:txBody>
        </p:sp>
      </p:grpSp>
      <p:sp>
        <p:nvSpPr>
          <p:cNvPr id="8" name="Freeform 8"/>
          <p:cNvSpPr/>
          <p:nvPr/>
        </p:nvSpPr>
        <p:spPr>
          <a:xfrm>
            <a:off x="5361373" y="7492414"/>
            <a:ext cx="328988" cy="586170"/>
          </a:xfrm>
          <a:custGeom>
            <a:avLst/>
            <a:gdLst/>
            <a:ahLst/>
            <a:cxnLst/>
            <a:rect l="l" t="t" r="r" b="b"/>
            <a:pathLst>
              <a:path w="328988" h="586170">
                <a:moveTo>
                  <a:pt x="0" y="0"/>
                </a:moveTo>
                <a:lnTo>
                  <a:pt x="328988" y="0"/>
                </a:lnTo>
                <a:lnTo>
                  <a:pt x="328988" y="586170"/>
                </a:lnTo>
                <a:lnTo>
                  <a:pt x="0" y="58617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9" name="Freeform 9"/>
          <p:cNvSpPr/>
          <p:nvPr/>
        </p:nvSpPr>
        <p:spPr>
          <a:xfrm>
            <a:off x="441037" y="1374490"/>
            <a:ext cx="8218715" cy="5389473"/>
          </a:xfrm>
          <a:custGeom>
            <a:avLst/>
            <a:gdLst/>
            <a:ahLst/>
            <a:cxnLst/>
            <a:rect l="l" t="t" r="r" b="b"/>
            <a:pathLst>
              <a:path w="8218715" h="5389473">
                <a:moveTo>
                  <a:pt x="0" y="0"/>
                </a:moveTo>
                <a:lnTo>
                  <a:pt x="8218714" y="0"/>
                </a:lnTo>
                <a:lnTo>
                  <a:pt x="8218714" y="5389474"/>
                </a:lnTo>
                <a:lnTo>
                  <a:pt x="0" y="538947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0" name="TextBox 10"/>
          <p:cNvSpPr txBox="1"/>
          <p:nvPr/>
        </p:nvSpPr>
        <p:spPr>
          <a:xfrm>
            <a:off x="701040" y="527319"/>
            <a:ext cx="7698708" cy="619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sz="4000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3.2.2  </a:t>
            </a:r>
            <a:r>
              <a:rPr lang="en-US" sz="4000" dirty="0" err="1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모델</a:t>
            </a:r>
            <a:r>
              <a:rPr lang="en-US" sz="4000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시각화</a:t>
            </a:r>
            <a:endParaRPr lang="en-US" sz="4000" dirty="0">
              <a:solidFill>
                <a:srgbClr val="000000"/>
              </a:solidFill>
              <a:latin typeface="하나2.0 CM" panose="020B0603000000000000" pitchFamily="50" charset="-127"/>
              <a:ea typeface="하나2.0 CM" panose="020B0603000000000000" pitchFamily="50" charset="-127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37331" y="2030095"/>
            <a:ext cx="13293258" cy="6791564"/>
            <a:chOff x="0" y="0"/>
            <a:chExt cx="3501105" cy="178872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501105" cy="1788725"/>
            </a:xfrm>
            <a:custGeom>
              <a:avLst/>
              <a:gdLst/>
              <a:ahLst/>
              <a:cxnLst/>
              <a:rect l="l" t="t" r="r" b="b"/>
              <a:pathLst>
                <a:path w="3501105" h="1788725">
                  <a:moveTo>
                    <a:pt x="0" y="0"/>
                  </a:moveTo>
                  <a:lnTo>
                    <a:pt x="3501105" y="0"/>
                  </a:lnTo>
                  <a:lnTo>
                    <a:pt x="3501105" y="1788725"/>
                  </a:lnTo>
                  <a:lnTo>
                    <a:pt x="0" y="1788725"/>
                  </a:lnTo>
                  <a:close/>
                </a:path>
              </a:pathLst>
            </a:custGeom>
            <a:solidFill>
              <a:srgbClr val="008485">
                <a:alpha val="31765"/>
              </a:srgbClr>
            </a:solidFill>
            <a:ln w="38100">
              <a:solidFill>
                <a:srgbClr val="000000">
                  <a:alpha val="31765"/>
                </a:srgbClr>
              </a:solidFill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147716">
            <a:off x="2497371" y="1747718"/>
            <a:ext cx="13293258" cy="6791564"/>
            <a:chOff x="0" y="0"/>
            <a:chExt cx="3501105" cy="178872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501105" cy="1788725"/>
            </a:xfrm>
            <a:custGeom>
              <a:avLst/>
              <a:gdLst/>
              <a:ahLst/>
              <a:cxnLst/>
              <a:rect l="l" t="t" r="r" b="b"/>
              <a:pathLst>
                <a:path w="3501105" h="1788725">
                  <a:moveTo>
                    <a:pt x="6406" y="0"/>
                  </a:moveTo>
                  <a:lnTo>
                    <a:pt x="3494699" y="0"/>
                  </a:lnTo>
                  <a:cubicBezTo>
                    <a:pt x="3496397" y="0"/>
                    <a:pt x="3498027" y="675"/>
                    <a:pt x="3499229" y="1876"/>
                  </a:cubicBezTo>
                  <a:cubicBezTo>
                    <a:pt x="3500430" y="3078"/>
                    <a:pt x="3501105" y="4707"/>
                    <a:pt x="3501105" y="6406"/>
                  </a:cubicBezTo>
                  <a:lnTo>
                    <a:pt x="3501105" y="1782318"/>
                  </a:lnTo>
                  <a:cubicBezTo>
                    <a:pt x="3501105" y="1785856"/>
                    <a:pt x="3498237" y="1788725"/>
                    <a:pt x="3494699" y="1788725"/>
                  </a:cubicBezTo>
                  <a:lnTo>
                    <a:pt x="6406" y="1788725"/>
                  </a:lnTo>
                  <a:cubicBezTo>
                    <a:pt x="4707" y="1788725"/>
                    <a:pt x="3078" y="1788050"/>
                    <a:pt x="1876" y="1786848"/>
                  </a:cubicBezTo>
                  <a:cubicBezTo>
                    <a:pt x="675" y="1785647"/>
                    <a:pt x="0" y="1784017"/>
                    <a:pt x="0" y="1782318"/>
                  </a:cubicBezTo>
                  <a:lnTo>
                    <a:pt x="0" y="6406"/>
                  </a:lnTo>
                  <a:cubicBezTo>
                    <a:pt x="0" y="4707"/>
                    <a:pt x="675" y="3078"/>
                    <a:pt x="1876" y="1876"/>
                  </a:cubicBezTo>
                  <a:cubicBezTo>
                    <a:pt x="3078" y="675"/>
                    <a:pt x="4707" y="0"/>
                    <a:pt x="6406" y="0"/>
                  </a:cubicBezTo>
                  <a:close/>
                </a:path>
              </a:pathLst>
            </a:custGeom>
            <a:solidFill>
              <a:srgbClr val="FFFFFF"/>
            </a:solidFill>
            <a:ln w="38100">
              <a:solidFill>
                <a:srgbClr val="000000"/>
              </a:solidFill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0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4246614" y="4079106"/>
            <a:ext cx="9794771" cy="21287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360"/>
              </a:lnSpc>
            </a:pPr>
            <a:r>
              <a:rPr lang="en-US" sz="7800" dirty="0">
                <a:solidFill>
                  <a:srgbClr val="008485"/>
                </a:solidFill>
                <a:latin typeface="하나2.0 H" panose="020B0903000000000000" pitchFamily="50" charset="-127"/>
                <a:ea typeface="하나2.0 H" panose="020B0903000000000000" pitchFamily="50" charset="-127"/>
              </a:rPr>
              <a:t>4. </a:t>
            </a:r>
            <a:r>
              <a:rPr lang="en-US" sz="7800" dirty="0" err="1">
                <a:solidFill>
                  <a:srgbClr val="008485"/>
                </a:solidFill>
                <a:latin typeface="하나2.0 H" panose="020B0903000000000000" pitchFamily="50" charset="-127"/>
                <a:ea typeface="하나2.0 H" panose="020B0903000000000000" pitchFamily="50" charset="-127"/>
              </a:rPr>
              <a:t>프로젝트</a:t>
            </a:r>
            <a:r>
              <a:rPr lang="en-US" sz="7800" dirty="0">
                <a:solidFill>
                  <a:srgbClr val="008485"/>
                </a:solidFill>
                <a:latin typeface="하나2.0 H" panose="020B0903000000000000" pitchFamily="50" charset="-127"/>
                <a:ea typeface="하나2.0 H" panose="020B0903000000000000" pitchFamily="50" charset="-127"/>
              </a:rPr>
              <a:t> </a:t>
            </a:r>
            <a:r>
              <a:rPr lang="en-US" sz="7800" dirty="0" err="1">
                <a:solidFill>
                  <a:srgbClr val="008485"/>
                </a:solidFill>
                <a:latin typeface="하나2.0 H" panose="020B0903000000000000" pitchFamily="50" charset="-127"/>
                <a:ea typeface="하나2.0 H" panose="020B0903000000000000" pitchFamily="50" charset="-127"/>
              </a:rPr>
              <a:t>수행</a:t>
            </a:r>
            <a:r>
              <a:rPr lang="en-US" sz="7800" dirty="0">
                <a:solidFill>
                  <a:srgbClr val="008485"/>
                </a:solidFill>
                <a:latin typeface="하나2.0 H" panose="020B0903000000000000" pitchFamily="50" charset="-127"/>
                <a:ea typeface="하나2.0 H" panose="020B0903000000000000" pitchFamily="50" charset="-127"/>
              </a:rPr>
              <a:t> </a:t>
            </a:r>
            <a:r>
              <a:rPr lang="en-US" sz="7800" dirty="0" err="1">
                <a:solidFill>
                  <a:srgbClr val="008485"/>
                </a:solidFill>
                <a:latin typeface="하나2.0 H" panose="020B0903000000000000" pitchFamily="50" charset="-127"/>
                <a:ea typeface="하나2.0 H" panose="020B0903000000000000" pitchFamily="50" charset="-127"/>
              </a:rPr>
              <a:t>결과</a:t>
            </a:r>
            <a:endParaRPr lang="en-US" sz="7800" dirty="0">
              <a:solidFill>
                <a:srgbClr val="008485"/>
              </a:solidFill>
              <a:latin typeface="하나2.0 H" panose="020B0903000000000000" pitchFamily="50" charset="-127"/>
              <a:ea typeface="하나2.0 H" panose="020B0903000000000000" pitchFamily="50" charset="-127"/>
            </a:endParaRPr>
          </a:p>
          <a:p>
            <a:pPr algn="ctr">
              <a:lnSpc>
                <a:spcPts val="7200"/>
              </a:lnSpc>
            </a:pPr>
            <a:r>
              <a:rPr lang="en-US" sz="6000" dirty="0" err="1">
                <a:solidFill>
                  <a:srgbClr val="5B5B5B"/>
                </a:solidFill>
                <a:latin typeface="하나2.0 H" panose="020B0903000000000000" pitchFamily="50" charset="-127"/>
                <a:ea typeface="하나2.0 H" panose="020B0903000000000000" pitchFamily="50" charset="-127"/>
              </a:rPr>
              <a:t>추가</a:t>
            </a:r>
            <a:r>
              <a:rPr lang="en-US" sz="6000" dirty="0">
                <a:solidFill>
                  <a:srgbClr val="5B5B5B"/>
                </a:solidFill>
                <a:latin typeface="하나2.0 H" panose="020B0903000000000000" pitchFamily="50" charset="-127"/>
                <a:ea typeface="하나2.0 H" panose="020B0903000000000000" pitchFamily="50" charset="-127"/>
              </a:rPr>
              <a:t> </a:t>
            </a:r>
            <a:r>
              <a:rPr lang="en-US" sz="6000" dirty="0" err="1">
                <a:solidFill>
                  <a:srgbClr val="5B5B5B"/>
                </a:solidFill>
                <a:latin typeface="하나2.0 H" panose="020B0903000000000000" pitchFamily="50" charset="-127"/>
                <a:ea typeface="하나2.0 H" panose="020B0903000000000000" pitchFamily="50" charset="-127"/>
              </a:rPr>
              <a:t>데이터</a:t>
            </a:r>
            <a:r>
              <a:rPr lang="en-US" sz="6000" dirty="0">
                <a:solidFill>
                  <a:srgbClr val="5B5B5B"/>
                </a:solidFill>
                <a:latin typeface="하나2.0 H" panose="020B0903000000000000" pitchFamily="50" charset="-127"/>
                <a:ea typeface="하나2.0 H" panose="020B0903000000000000" pitchFamily="50" charset="-127"/>
              </a:rPr>
              <a:t> </a:t>
            </a:r>
            <a:r>
              <a:rPr lang="en-US" sz="6000" dirty="0" err="1">
                <a:solidFill>
                  <a:srgbClr val="5B5B5B"/>
                </a:solidFill>
                <a:latin typeface="하나2.0 H" panose="020B0903000000000000" pitchFamily="50" charset="-127"/>
                <a:ea typeface="하나2.0 H" panose="020B0903000000000000" pitchFamily="50" charset="-127"/>
              </a:rPr>
              <a:t>인사이트</a:t>
            </a:r>
            <a:r>
              <a:rPr lang="en-US" sz="6000" dirty="0">
                <a:solidFill>
                  <a:srgbClr val="5B5B5B"/>
                </a:solidFill>
                <a:latin typeface="하나2.0 H" panose="020B0903000000000000" pitchFamily="50" charset="-127"/>
                <a:ea typeface="하나2.0 H" panose="020B0903000000000000" pitchFamily="50" charset="-127"/>
              </a:rPr>
              <a:t> </a:t>
            </a:r>
            <a:r>
              <a:rPr lang="en-US" sz="6000" dirty="0" err="1">
                <a:solidFill>
                  <a:srgbClr val="5B5B5B"/>
                </a:solidFill>
                <a:latin typeface="하나2.0 H" panose="020B0903000000000000" pitchFamily="50" charset="-127"/>
                <a:ea typeface="하나2.0 H" panose="020B0903000000000000" pitchFamily="50" charset="-127"/>
              </a:rPr>
              <a:t>도출</a:t>
            </a:r>
            <a:endParaRPr lang="en-US" sz="6000" dirty="0">
              <a:solidFill>
                <a:srgbClr val="5B5B5B"/>
              </a:solidFill>
              <a:latin typeface="하나2.0 H" panose="020B0903000000000000" pitchFamily="50" charset="-127"/>
              <a:ea typeface="하나2.0 H" panose="020B0903000000000000" pitchFamily="50" charset="-127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62000" y="2825463"/>
            <a:ext cx="9510251" cy="6174369"/>
          </a:xfrm>
          <a:custGeom>
            <a:avLst/>
            <a:gdLst/>
            <a:ahLst/>
            <a:cxnLst/>
            <a:rect l="l" t="t" r="r" b="b"/>
            <a:pathLst>
              <a:path w="9510251" h="6174369">
                <a:moveTo>
                  <a:pt x="0" y="0"/>
                </a:moveTo>
                <a:lnTo>
                  <a:pt x="9510251" y="0"/>
                </a:lnTo>
                <a:lnTo>
                  <a:pt x="9510251" y="6174369"/>
                </a:lnTo>
                <a:lnTo>
                  <a:pt x="0" y="61743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1159309" y="3952753"/>
            <a:ext cx="4431184" cy="65699"/>
            <a:chOff x="0" y="0"/>
            <a:chExt cx="4544701" cy="6738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544695" cy="67382"/>
            </a:xfrm>
            <a:custGeom>
              <a:avLst/>
              <a:gdLst/>
              <a:ahLst/>
              <a:cxnLst/>
              <a:rect l="l" t="t" r="r" b="b"/>
              <a:pathLst>
                <a:path w="4544695" h="67382">
                  <a:moveTo>
                    <a:pt x="12700" y="0"/>
                  </a:moveTo>
                  <a:lnTo>
                    <a:pt x="4531995" y="0"/>
                  </a:lnTo>
                  <a:cubicBezTo>
                    <a:pt x="4538980" y="0"/>
                    <a:pt x="4544695" y="15161"/>
                    <a:pt x="4544695" y="33691"/>
                  </a:cubicBezTo>
                  <a:cubicBezTo>
                    <a:pt x="4544695" y="52221"/>
                    <a:pt x="4538980" y="67382"/>
                    <a:pt x="4531995" y="67382"/>
                  </a:cubicBezTo>
                  <a:lnTo>
                    <a:pt x="12700" y="67382"/>
                  </a:lnTo>
                  <a:cubicBezTo>
                    <a:pt x="5715" y="67382"/>
                    <a:pt x="0" y="52221"/>
                    <a:pt x="0" y="33691"/>
                  </a:cubicBezTo>
                  <a:cubicBezTo>
                    <a:pt x="0" y="15161"/>
                    <a:pt x="5715" y="0"/>
                    <a:pt x="127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>
                <a:latin typeface="하나2.0 R" panose="020B0303000000000000" pitchFamily="50" charset="-127"/>
                <a:ea typeface="하나2.0 R" panose="020B0303000000000000" pitchFamily="50" charset="-127"/>
              </a:endParaRPr>
            </a:p>
          </p:txBody>
        </p:sp>
      </p:grpSp>
      <p:sp>
        <p:nvSpPr>
          <p:cNvPr id="5" name="Freeform 5"/>
          <p:cNvSpPr/>
          <p:nvPr/>
        </p:nvSpPr>
        <p:spPr>
          <a:xfrm rot="425447">
            <a:off x="4068773" y="2211048"/>
            <a:ext cx="2556780" cy="497410"/>
          </a:xfrm>
          <a:custGeom>
            <a:avLst/>
            <a:gdLst/>
            <a:ahLst/>
            <a:cxnLst/>
            <a:rect l="l" t="t" r="r" b="b"/>
            <a:pathLst>
              <a:path w="2556780" h="497410">
                <a:moveTo>
                  <a:pt x="0" y="0"/>
                </a:moveTo>
                <a:lnTo>
                  <a:pt x="2556780" y="0"/>
                </a:lnTo>
                <a:lnTo>
                  <a:pt x="2556780" y="497410"/>
                </a:lnTo>
                <a:lnTo>
                  <a:pt x="0" y="4974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11755859" y="-2042445"/>
            <a:ext cx="2888852" cy="2888852"/>
          </a:xfrm>
          <a:custGeom>
            <a:avLst/>
            <a:gdLst/>
            <a:ahLst/>
            <a:cxnLst/>
            <a:rect l="l" t="t" r="r" b="b"/>
            <a:pathLst>
              <a:path w="2888852" h="2888852">
                <a:moveTo>
                  <a:pt x="0" y="0"/>
                </a:moveTo>
                <a:lnTo>
                  <a:pt x="2888852" y="0"/>
                </a:lnTo>
                <a:lnTo>
                  <a:pt x="2888852" y="2888852"/>
                </a:lnTo>
                <a:lnTo>
                  <a:pt x="0" y="288885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" name="Freeform 7"/>
          <p:cNvSpPr/>
          <p:nvPr/>
        </p:nvSpPr>
        <p:spPr>
          <a:xfrm>
            <a:off x="9972317" y="3952753"/>
            <a:ext cx="8137440" cy="6156614"/>
          </a:xfrm>
          <a:custGeom>
            <a:avLst/>
            <a:gdLst/>
            <a:ahLst/>
            <a:cxnLst/>
            <a:rect l="l" t="t" r="r" b="b"/>
            <a:pathLst>
              <a:path w="8137440" h="6156614">
                <a:moveTo>
                  <a:pt x="0" y="0"/>
                </a:moveTo>
                <a:lnTo>
                  <a:pt x="8137440" y="0"/>
                </a:lnTo>
                <a:lnTo>
                  <a:pt x="8137440" y="6156614"/>
                </a:lnTo>
                <a:lnTo>
                  <a:pt x="0" y="615661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1988" r="-214" b="-222"/>
            </a:stretch>
          </a:blipFill>
        </p:spPr>
        <p:txBody>
          <a:bodyPr/>
          <a:lstStyle/>
          <a:p>
            <a:endParaRPr lang="ko-KR" altLang="en-US"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159309" y="3241553"/>
            <a:ext cx="4440709" cy="5559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FFFFFF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그레이 영역이란?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59309" y="4389927"/>
            <a:ext cx="9112942" cy="3733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dirty="0" err="1">
                <a:solidFill>
                  <a:srgbClr val="FFFFFF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어느</a:t>
            </a:r>
            <a:r>
              <a:rPr lang="en-US" sz="3000" dirty="0">
                <a:solidFill>
                  <a:srgbClr val="FFFFFF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영역에</a:t>
            </a:r>
            <a:r>
              <a:rPr lang="en-US" sz="3000" dirty="0">
                <a:solidFill>
                  <a:srgbClr val="FFFFFF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속하는지</a:t>
            </a:r>
            <a:r>
              <a:rPr lang="en-US" sz="3000" dirty="0">
                <a:solidFill>
                  <a:srgbClr val="FFFFFF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불분명한</a:t>
            </a:r>
            <a:r>
              <a:rPr lang="en-US" sz="3000" dirty="0">
                <a:solidFill>
                  <a:srgbClr val="FFFFFF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중간지대</a:t>
            </a:r>
            <a:endParaRPr lang="en-US" sz="3000" dirty="0">
              <a:solidFill>
                <a:srgbClr val="FFFFFF"/>
              </a:solidFill>
              <a:latin typeface="하나2.0 R" panose="020B0303000000000000" pitchFamily="50" charset="-127"/>
              <a:ea typeface="하나2.0 R" panose="020B0303000000000000" pitchFamily="50" charset="-127"/>
            </a:endParaRPr>
          </a:p>
          <a:p>
            <a:pPr>
              <a:lnSpc>
                <a:spcPts val="4200"/>
              </a:lnSpc>
            </a:pPr>
            <a:endParaRPr lang="en-US" sz="3000" dirty="0">
              <a:solidFill>
                <a:srgbClr val="FFFFFF"/>
              </a:solidFill>
              <a:latin typeface="하나2.0 R" panose="020B0303000000000000" pitchFamily="50" charset="-127"/>
              <a:ea typeface="하나2.0 R" panose="020B0303000000000000" pitchFamily="50" charset="-127"/>
            </a:endParaRPr>
          </a:p>
          <a:p>
            <a:pPr>
              <a:lnSpc>
                <a:spcPts val="4200"/>
              </a:lnSpc>
            </a:pPr>
            <a:r>
              <a:rPr lang="en-US" sz="3000" dirty="0">
                <a:solidFill>
                  <a:srgbClr val="FFFFFF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-&gt; </a:t>
            </a:r>
            <a:r>
              <a:rPr lang="en-US" sz="3000" dirty="0" err="1">
                <a:solidFill>
                  <a:srgbClr val="FFFFFF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신용등급이</a:t>
            </a:r>
            <a:r>
              <a:rPr lang="en-US" sz="3000" dirty="0">
                <a:solidFill>
                  <a:srgbClr val="FFFFFF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Good or </a:t>
            </a:r>
            <a:r>
              <a:rPr lang="en-US" sz="3000" dirty="0" err="1">
                <a:solidFill>
                  <a:srgbClr val="FFFFFF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Poor가</a:t>
            </a:r>
            <a:r>
              <a:rPr lang="en-US" sz="3000" dirty="0">
                <a:solidFill>
                  <a:srgbClr val="FFFFFF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아닌</a:t>
            </a:r>
            <a:r>
              <a:rPr lang="en-US" sz="3000" dirty="0">
                <a:solidFill>
                  <a:srgbClr val="FFFFFF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</a:p>
          <a:p>
            <a:pPr>
              <a:lnSpc>
                <a:spcPts val="4200"/>
              </a:lnSpc>
            </a:pPr>
            <a:r>
              <a:rPr lang="en-US" sz="3000" dirty="0" err="1">
                <a:solidFill>
                  <a:srgbClr val="FFFFFF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애매한</a:t>
            </a:r>
            <a:r>
              <a:rPr lang="en-US" sz="3000" dirty="0">
                <a:solidFill>
                  <a:srgbClr val="FFFFFF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3000" dirty="0">
                <a:solidFill>
                  <a:srgbClr val="FFDE59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Standard </a:t>
            </a:r>
            <a:r>
              <a:rPr lang="en-US" sz="3000" dirty="0" err="1">
                <a:solidFill>
                  <a:srgbClr val="FFDE59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등급</a:t>
            </a:r>
            <a:r>
              <a:rPr lang="en-US" sz="3000" dirty="0" err="1">
                <a:solidFill>
                  <a:srgbClr val="FFFFFF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의</a:t>
            </a:r>
            <a:r>
              <a:rPr lang="en-US" sz="3000" dirty="0">
                <a:solidFill>
                  <a:srgbClr val="FFFFFF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고객들을</a:t>
            </a:r>
            <a:r>
              <a:rPr lang="en-US" sz="3000" dirty="0">
                <a:solidFill>
                  <a:srgbClr val="FFFFFF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의미</a:t>
            </a:r>
            <a:endParaRPr lang="en-US" sz="3000" dirty="0">
              <a:solidFill>
                <a:srgbClr val="FFFFFF"/>
              </a:solidFill>
              <a:latin typeface="하나2.0 R" panose="020B0303000000000000" pitchFamily="50" charset="-127"/>
              <a:ea typeface="하나2.0 R" panose="020B0303000000000000" pitchFamily="50" charset="-127"/>
            </a:endParaRPr>
          </a:p>
          <a:p>
            <a:pPr>
              <a:lnSpc>
                <a:spcPts val="4200"/>
              </a:lnSpc>
            </a:pPr>
            <a:endParaRPr lang="en-US" sz="3000" dirty="0">
              <a:solidFill>
                <a:srgbClr val="FFFFFF"/>
              </a:solidFill>
              <a:latin typeface="하나2.0 R" panose="020B0303000000000000" pitchFamily="50" charset="-127"/>
              <a:ea typeface="하나2.0 R" panose="020B0303000000000000" pitchFamily="50" charset="-127"/>
            </a:endParaRPr>
          </a:p>
          <a:p>
            <a:pPr>
              <a:lnSpc>
                <a:spcPts val="4200"/>
              </a:lnSpc>
            </a:pPr>
            <a:r>
              <a:rPr lang="en-US" sz="3000" dirty="0">
                <a:solidFill>
                  <a:srgbClr val="FFFFFF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-&gt; </a:t>
            </a:r>
            <a:r>
              <a:rPr lang="en-US" sz="3000" dirty="0" err="1">
                <a:solidFill>
                  <a:srgbClr val="FFFFFF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이들</a:t>
            </a:r>
            <a:r>
              <a:rPr lang="en-US" sz="3000" dirty="0">
                <a:solidFill>
                  <a:srgbClr val="FFFFFF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중 </a:t>
            </a:r>
            <a:r>
              <a:rPr lang="en-US" sz="3000" dirty="0" err="1">
                <a:solidFill>
                  <a:srgbClr val="FFFFFF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대출</a:t>
            </a:r>
            <a:r>
              <a:rPr lang="en-US" sz="3000" dirty="0">
                <a:solidFill>
                  <a:srgbClr val="FFFFFF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승인</a:t>
            </a:r>
            <a:r>
              <a:rPr lang="en-US" sz="3000" dirty="0">
                <a:solidFill>
                  <a:srgbClr val="FFFFFF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가능성이</a:t>
            </a:r>
            <a:r>
              <a:rPr lang="en-US" sz="3000" dirty="0">
                <a:solidFill>
                  <a:srgbClr val="FFFFFF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높은</a:t>
            </a:r>
            <a:r>
              <a:rPr lang="en-US" sz="3000" dirty="0">
                <a:solidFill>
                  <a:srgbClr val="FFFFFF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</a:p>
          <a:p>
            <a:pPr algn="l">
              <a:lnSpc>
                <a:spcPts val="4200"/>
              </a:lnSpc>
            </a:pPr>
            <a:r>
              <a:rPr lang="en-US" sz="3000" dirty="0" err="1">
                <a:solidFill>
                  <a:srgbClr val="FFDE59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잠재고객을</a:t>
            </a:r>
            <a:r>
              <a:rPr lang="en-US" sz="3000" dirty="0">
                <a:solidFill>
                  <a:srgbClr val="FFDE59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3000" dirty="0" err="1">
                <a:solidFill>
                  <a:srgbClr val="FFDE59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발굴</a:t>
            </a:r>
            <a:r>
              <a:rPr lang="en-US" sz="3000" dirty="0">
                <a:solidFill>
                  <a:srgbClr val="FFDE59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(</a:t>
            </a:r>
            <a:r>
              <a:rPr lang="en-US" sz="3000" dirty="0" err="1">
                <a:solidFill>
                  <a:srgbClr val="FFDE59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분류</a:t>
            </a:r>
            <a:r>
              <a:rPr lang="en-US" sz="3000" dirty="0">
                <a:solidFill>
                  <a:srgbClr val="FFDE59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)</a:t>
            </a:r>
            <a:r>
              <a:rPr lang="en-US" sz="3000" dirty="0" err="1">
                <a:solidFill>
                  <a:srgbClr val="FFFFFF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하는</a:t>
            </a:r>
            <a:r>
              <a:rPr lang="en-US" sz="3000" dirty="0">
                <a:solidFill>
                  <a:srgbClr val="FFFFFF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군집화</a:t>
            </a:r>
            <a:r>
              <a:rPr lang="en-US" sz="3000" dirty="0">
                <a:solidFill>
                  <a:srgbClr val="FFFFFF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모델</a:t>
            </a:r>
            <a:r>
              <a:rPr lang="en-US" sz="3000" dirty="0">
                <a:solidFill>
                  <a:srgbClr val="FFFFFF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생성</a:t>
            </a:r>
            <a:r>
              <a:rPr lang="en-US" sz="3000" dirty="0">
                <a:solidFill>
                  <a:srgbClr val="FFFFFF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(Model2)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01040" y="1693973"/>
            <a:ext cx="11890873" cy="605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99"/>
              </a:lnSpc>
            </a:pPr>
            <a:r>
              <a:rPr lang="en-US" sz="3500" b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"그레이 영역 고객의 대출 승인을 위한 잠재 기준 제안"</a:t>
            </a:r>
          </a:p>
        </p:txBody>
      </p:sp>
      <p:sp>
        <p:nvSpPr>
          <p:cNvPr id="11" name="Freeform 11"/>
          <p:cNvSpPr/>
          <p:nvPr/>
        </p:nvSpPr>
        <p:spPr>
          <a:xfrm>
            <a:off x="13459001" y="-3257460"/>
            <a:ext cx="5437331" cy="5437331"/>
          </a:xfrm>
          <a:custGeom>
            <a:avLst/>
            <a:gdLst/>
            <a:ahLst/>
            <a:cxnLst/>
            <a:rect l="l" t="t" r="r" b="b"/>
            <a:pathLst>
              <a:path w="5437331" h="5437331">
                <a:moveTo>
                  <a:pt x="0" y="0"/>
                </a:moveTo>
                <a:lnTo>
                  <a:pt x="5437331" y="0"/>
                </a:lnTo>
                <a:lnTo>
                  <a:pt x="5437331" y="5437331"/>
                </a:lnTo>
                <a:lnTo>
                  <a:pt x="0" y="543733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2" name="Freeform 12"/>
          <p:cNvSpPr/>
          <p:nvPr/>
        </p:nvSpPr>
        <p:spPr>
          <a:xfrm>
            <a:off x="14217138" y="3302631"/>
            <a:ext cx="536523" cy="682972"/>
          </a:xfrm>
          <a:custGeom>
            <a:avLst/>
            <a:gdLst/>
            <a:ahLst/>
            <a:cxnLst/>
            <a:rect l="l" t="t" r="r" b="b"/>
            <a:pathLst>
              <a:path w="536523" h="682972">
                <a:moveTo>
                  <a:pt x="0" y="0"/>
                </a:moveTo>
                <a:lnTo>
                  <a:pt x="536523" y="0"/>
                </a:lnTo>
                <a:lnTo>
                  <a:pt x="536523" y="682972"/>
                </a:lnTo>
                <a:lnTo>
                  <a:pt x="0" y="68297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b="1"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sp>
        <p:nvSpPr>
          <p:cNvPr id="13" name="Freeform 13"/>
          <p:cNvSpPr/>
          <p:nvPr/>
        </p:nvSpPr>
        <p:spPr>
          <a:xfrm>
            <a:off x="13459001" y="2217638"/>
            <a:ext cx="2052798" cy="1253085"/>
          </a:xfrm>
          <a:custGeom>
            <a:avLst/>
            <a:gdLst/>
            <a:ahLst/>
            <a:cxnLst/>
            <a:rect l="l" t="t" r="r" b="b"/>
            <a:pathLst>
              <a:path w="2052798" h="1253085">
                <a:moveTo>
                  <a:pt x="0" y="0"/>
                </a:moveTo>
                <a:lnTo>
                  <a:pt x="2052798" y="0"/>
                </a:lnTo>
                <a:lnTo>
                  <a:pt x="2052798" y="1253085"/>
                </a:lnTo>
                <a:lnTo>
                  <a:pt x="0" y="1253085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b="1" dirty="0"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3575234" y="2705100"/>
            <a:ext cx="1893366" cy="6667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364"/>
              </a:lnSpc>
            </a:pPr>
            <a:r>
              <a:rPr lang="en-US" sz="3831" b="1" dirty="0">
                <a:solidFill>
                  <a:srgbClr val="FFFFFF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53.17%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3618433" y="2288758"/>
            <a:ext cx="1733934" cy="3827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 b="1" dirty="0">
                <a:solidFill>
                  <a:srgbClr val="FFFFFF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Standard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01040" y="527319"/>
            <a:ext cx="7698708" cy="619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sz="4000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4.1 </a:t>
            </a:r>
            <a:r>
              <a:rPr lang="en-US" sz="4000" dirty="0" err="1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모델을</a:t>
            </a:r>
            <a:r>
              <a:rPr lang="en-US" sz="4000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활용한</a:t>
            </a:r>
            <a:r>
              <a:rPr lang="en-US" sz="4000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추가</a:t>
            </a:r>
            <a:r>
              <a:rPr lang="en-US" sz="4000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데이터</a:t>
            </a:r>
            <a:r>
              <a:rPr lang="en-US" sz="4000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분석</a:t>
            </a:r>
            <a:endParaRPr lang="en-US" sz="4000" dirty="0">
              <a:solidFill>
                <a:srgbClr val="000000"/>
              </a:solidFill>
              <a:latin typeface="하나2.0 CM" panose="020B0603000000000000" pitchFamily="50" charset="-127"/>
              <a:ea typeface="하나2.0 CM" panose="020B0603000000000000" pitchFamily="50" charset="-127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999755" y="2398098"/>
            <a:ext cx="890133" cy="1029368"/>
          </a:xfrm>
          <a:custGeom>
            <a:avLst/>
            <a:gdLst/>
            <a:ahLst/>
            <a:cxnLst/>
            <a:rect l="l" t="t" r="r" b="b"/>
            <a:pathLst>
              <a:path w="890133" h="1029368">
                <a:moveTo>
                  <a:pt x="0" y="0"/>
                </a:moveTo>
                <a:lnTo>
                  <a:pt x="890133" y="0"/>
                </a:lnTo>
                <a:lnTo>
                  <a:pt x="890133" y="1029369"/>
                </a:lnTo>
                <a:lnTo>
                  <a:pt x="0" y="102936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sz="1600"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12268546" y="-2718665"/>
            <a:ext cx="4843759" cy="4843759"/>
          </a:xfrm>
          <a:custGeom>
            <a:avLst/>
            <a:gdLst/>
            <a:ahLst/>
            <a:cxnLst/>
            <a:rect l="l" t="t" r="r" b="b"/>
            <a:pathLst>
              <a:path w="4843759" h="4843759">
                <a:moveTo>
                  <a:pt x="0" y="0"/>
                </a:moveTo>
                <a:lnTo>
                  <a:pt x="4843759" y="0"/>
                </a:lnTo>
                <a:lnTo>
                  <a:pt x="4843759" y="4843758"/>
                </a:lnTo>
                <a:lnTo>
                  <a:pt x="0" y="484375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Freeform 4"/>
          <p:cNvSpPr/>
          <p:nvPr/>
        </p:nvSpPr>
        <p:spPr>
          <a:xfrm>
            <a:off x="16194467" y="-1583530"/>
            <a:ext cx="2573487" cy="2573487"/>
          </a:xfrm>
          <a:custGeom>
            <a:avLst/>
            <a:gdLst/>
            <a:ahLst/>
            <a:cxnLst/>
            <a:rect l="l" t="t" r="r" b="b"/>
            <a:pathLst>
              <a:path w="2573487" h="2573487">
                <a:moveTo>
                  <a:pt x="0" y="0"/>
                </a:moveTo>
                <a:lnTo>
                  <a:pt x="2573487" y="0"/>
                </a:lnTo>
                <a:lnTo>
                  <a:pt x="2573487" y="2573487"/>
                </a:lnTo>
                <a:lnTo>
                  <a:pt x="0" y="257348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5" name="Group 5"/>
          <p:cNvGrpSpPr/>
          <p:nvPr/>
        </p:nvGrpSpPr>
        <p:grpSpPr>
          <a:xfrm>
            <a:off x="964331" y="1496447"/>
            <a:ext cx="8179669" cy="2484674"/>
            <a:chOff x="0" y="0"/>
            <a:chExt cx="10906225" cy="331289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906225" cy="1547722"/>
            </a:xfrm>
            <a:custGeom>
              <a:avLst/>
              <a:gdLst/>
              <a:ahLst/>
              <a:cxnLst/>
              <a:rect l="l" t="t" r="r" b="b"/>
              <a:pathLst>
                <a:path w="10906225" h="1547722">
                  <a:moveTo>
                    <a:pt x="0" y="0"/>
                  </a:moveTo>
                  <a:lnTo>
                    <a:pt x="10906225" y="0"/>
                  </a:lnTo>
                  <a:lnTo>
                    <a:pt x="10906225" y="1547722"/>
                  </a:lnTo>
                  <a:lnTo>
                    <a:pt x="0" y="15477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-1842" r="-1778" b="-609894"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1524656"/>
              <a:ext cx="10895057" cy="1788243"/>
            </a:xfrm>
            <a:custGeom>
              <a:avLst/>
              <a:gdLst/>
              <a:ahLst/>
              <a:cxnLst/>
              <a:rect l="l" t="t" r="r" b="b"/>
              <a:pathLst>
                <a:path w="10895057" h="1788243">
                  <a:moveTo>
                    <a:pt x="0" y="0"/>
                  </a:moveTo>
                  <a:lnTo>
                    <a:pt x="10895057" y="0"/>
                  </a:lnTo>
                  <a:lnTo>
                    <a:pt x="10895057" y="1788243"/>
                  </a:lnTo>
                  <a:lnTo>
                    <a:pt x="0" y="17882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-1544" t="-492547" r="-1780" b="-19482"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8" name="Freeform 8"/>
          <p:cNvSpPr/>
          <p:nvPr/>
        </p:nvSpPr>
        <p:spPr>
          <a:xfrm>
            <a:off x="701040" y="4104946"/>
            <a:ext cx="8110817" cy="5960634"/>
          </a:xfrm>
          <a:custGeom>
            <a:avLst/>
            <a:gdLst/>
            <a:ahLst/>
            <a:cxnLst/>
            <a:rect l="l" t="t" r="r" b="b"/>
            <a:pathLst>
              <a:path w="8110817" h="5960634">
                <a:moveTo>
                  <a:pt x="0" y="0"/>
                </a:moveTo>
                <a:lnTo>
                  <a:pt x="8110817" y="0"/>
                </a:lnTo>
                <a:lnTo>
                  <a:pt x="8110817" y="5960635"/>
                </a:lnTo>
                <a:lnTo>
                  <a:pt x="0" y="596063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9" name="Freeform 9"/>
          <p:cNvSpPr/>
          <p:nvPr/>
        </p:nvSpPr>
        <p:spPr>
          <a:xfrm rot="282918">
            <a:off x="1372539" y="7774882"/>
            <a:ext cx="6981044" cy="1587006"/>
          </a:xfrm>
          <a:custGeom>
            <a:avLst/>
            <a:gdLst/>
            <a:ahLst/>
            <a:cxnLst/>
            <a:rect l="l" t="t" r="r" b="b"/>
            <a:pathLst>
              <a:path w="6981044" h="1587006">
                <a:moveTo>
                  <a:pt x="0" y="0"/>
                </a:moveTo>
                <a:lnTo>
                  <a:pt x="6981044" y="0"/>
                </a:lnTo>
                <a:lnTo>
                  <a:pt x="6981044" y="1587006"/>
                </a:lnTo>
                <a:lnTo>
                  <a:pt x="0" y="1587006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0" name="Freeform 10"/>
          <p:cNvSpPr/>
          <p:nvPr/>
        </p:nvSpPr>
        <p:spPr>
          <a:xfrm>
            <a:off x="1423898" y="5469381"/>
            <a:ext cx="7165285" cy="1615883"/>
          </a:xfrm>
          <a:custGeom>
            <a:avLst/>
            <a:gdLst/>
            <a:ahLst/>
            <a:cxnLst/>
            <a:rect l="l" t="t" r="r" b="b"/>
            <a:pathLst>
              <a:path w="7165285" h="1615883">
                <a:moveTo>
                  <a:pt x="0" y="0"/>
                </a:moveTo>
                <a:lnTo>
                  <a:pt x="7165285" y="0"/>
                </a:lnTo>
                <a:lnTo>
                  <a:pt x="7165285" y="1615883"/>
                </a:lnTo>
                <a:lnTo>
                  <a:pt x="0" y="1615883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1" name="Freeform 11"/>
          <p:cNvSpPr/>
          <p:nvPr/>
        </p:nvSpPr>
        <p:spPr>
          <a:xfrm>
            <a:off x="9999755" y="4283461"/>
            <a:ext cx="890133" cy="1029368"/>
          </a:xfrm>
          <a:custGeom>
            <a:avLst/>
            <a:gdLst/>
            <a:ahLst/>
            <a:cxnLst/>
            <a:rect l="l" t="t" r="r" b="b"/>
            <a:pathLst>
              <a:path w="890133" h="1029368">
                <a:moveTo>
                  <a:pt x="0" y="0"/>
                </a:moveTo>
                <a:lnTo>
                  <a:pt x="890133" y="0"/>
                </a:lnTo>
                <a:lnTo>
                  <a:pt x="890133" y="1029368"/>
                </a:lnTo>
                <a:lnTo>
                  <a:pt x="0" y="1029368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sz="1600"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sp>
        <p:nvSpPr>
          <p:cNvPr id="12" name="Freeform 12"/>
          <p:cNvSpPr/>
          <p:nvPr/>
        </p:nvSpPr>
        <p:spPr>
          <a:xfrm>
            <a:off x="9999755" y="6170079"/>
            <a:ext cx="890133" cy="1029368"/>
          </a:xfrm>
          <a:custGeom>
            <a:avLst/>
            <a:gdLst/>
            <a:ahLst/>
            <a:cxnLst/>
            <a:rect l="l" t="t" r="r" b="b"/>
            <a:pathLst>
              <a:path w="890133" h="1029368">
                <a:moveTo>
                  <a:pt x="0" y="0"/>
                </a:moveTo>
                <a:lnTo>
                  <a:pt x="890133" y="0"/>
                </a:lnTo>
                <a:lnTo>
                  <a:pt x="890133" y="1029369"/>
                </a:lnTo>
                <a:lnTo>
                  <a:pt x="0" y="1029369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sz="1600"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sp>
        <p:nvSpPr>
          <p:cNvPr id="13" name="Freeform 13"/>
          <p:cNvSpPr/>
          <p:nvPr/>
        </p:nvSpPr>
        <p:spPr>
          <a:xfrm>
            <a:off x="9999755" y="8131723"/>
            <a:ext cx="890133" cy="1029368"/>
          </a:xfrm>
          <a:custGeom>
            <a:avLst/>
            <a:gdLst/>
            <a:ahLst/>
            <a:cxnLst/>
            <a:rect l="l" t="t" r="r" b="b"/>
            <a:pathLst>
              <a:path w="890133" h="1029368">
                <a:moveTo>
                  <a:pt x="0" y="0"/>
                </a:moveTo>
                <a:lnTo>
                  <a:pt x="890133" y="0"/>
                </a:lnTo>
                <a:lnTo>
                  <a:pt x="890133" y="1029368"/>
                </a:lnTo>
                <a:lnTo>
                  <a:pt x="0" y="1029368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sz="1600"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sp>
        <p:nvSpPr>
          <p:cNvPr id="14" name="Freeform 14"/>
          <p:cNvSpPr/>
          <p:nvPr/>
        </p:nvSpPr>
        <p:spPr>
          <a:xfrm>
            <a:off x="8237181" y="475059"/>
            <a:ext cx="3059066" cy="611813"/>
          </a:xfrm>
          <a:custGeom>
            <a:avLst/>
            <a:gdLst/>
            <a:ahLst/>
            <a:cxnLst/>
            <a:rect l="l" t="t" r="r" b="b"/>
            <a:pathLst>
              <a:path w="3059066" h="611813">
                <a:moveTo>
                  <a:pt x="0" y="0"/>
                </a:moveTo>
                <a:lnTo>
                  <a:pt x="3059065" y="0"/>
                </a:lnTo>
                <a:lnTo>
                  <a:pt x="3059065" y="611813"/>
                </a:lnTo>
                <a:lnTo>
                  <a:pt x="0" y="611813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5" name="TextBox 15"/>
          <p:cNvSpPr txBox="1"/>
          <p:nvPr/>
        </p:nvSpPr>
        <p:spPr>
          <a:xfrm>
            <a:off x="11296246" y="2331423"/>
            <a:ext cx="6693109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2800">
                <a:solidFill>
                  <a:srgbClr val="191919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대출규모의 감소로 최근 시중은행의 </a:t>
            </a:r>
          </a:p>
          <a:p>
            <a:pPr algn="l">
              <a:lnSpc>
                <a:spcPts val="4200"/>
              </a:lnSpc>
            </a:pPr>
            <a:r>
              <a:rPr lang="en-US" sz="2800">
                <a:solidFill>
                  <a:srgbClr val="191919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주요 수익원인 예대마진율의 연속 감소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1296246" y="4255554"/>
            <a:ext cx="6693109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2800">
                <a:solidFill>
                  <a:srgbClr val="191919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인터넷 뱅킹의 </a:t>
            </a:r>
          </a:p>
          <a:p>
            <a:pPr algn="l">
              <a:lnSpc>
                <a:spcPts val="4200"/>
              </a:lnSpc>
            </a:pPr>
            <a:r>
              <a:rPr lang="en-US" sz="2800">
                <a:solidFill>
                  <a:srgbClr val="191919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공격적인 그레이존 고객 확보 전략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1296246" y="6179685"/>
            <a:ext cx="6693109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2800">
                <a:solidFill>
                  <a:srgbClr val="191919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정확한 등급 산정으로 </a:t>
            </a:r>
          </a:p>
          <a:p>
            <a:pPr algn="l">
              <a:lnSpc>
                <a:spcPts val="4200"/>
              </a:lnSpc>
            </a:pPr>
            <a:r>
              <a:rPr lang="en-US" sz="2800">
                <a:solidFill>
                  <a:srgbClr val="191919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채무불이행 리스크 최소화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1296246" y="8103816"/>
            <a:ext cx="6693109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2800">
                <a:solidFill>
                  <a:srgbClr val="191919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신용등급 이외의 잠재 기준을 제시하여</a:t>
            </a:r>
          </a:p>
          <a:p>
            <a:pPr algn="l">
              <a:lnSpc>
                <a:spcPts val="4200"/>
              </a:lnSpc>
            </a:pPr>
            <a:r>
              <a:rPr lang="en-US" sz="2800">
                <a:solidFill>
                  <a:srgbClr val="191919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그레이존 고객확보 및 수익 확대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701040" y="527319"/>
            <a:ext cx="10595206" cy="619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sz="4000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4.1 </a:t>
            </a:r>
            <a:r>
              <a:rPr lang="en-US" sz="4000" dirty="0" err="1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모델을</a:t>
            </a:r>
            <a:r>
              <a:rPr lang="en-US" sz="4000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활용한</a:t>
            </a:r>
            <a:r>
              <a:rPr lang="en-US" sz="4000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추가</a:t>
            </a:r>
            <a:r>
              <a:rPr lang="en-US" sz="4000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데이터</a:t>
            </a:r>
            <a:r>
              <a:rPr lang="en-US" sz="4000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분석</a:t>
            </a:r>
            <a:r>
              <a:rPr lang="en-US" sz="4000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- </a:t>
            </a:r>
            <a:r>
              <a:rPr lang="en-US" sz="4000" dirty="0" err="1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기획의도</a:t>
            </a:r>
            <a:endParaRPr lang="en-US" sz="4000" dirty="0">
              <a:solidFill>
                <a:srgbClr val="000000"/>
              </a:solidFill>
              <a:latin typeface="하나2.0 CM" panose="020B0603000000000000" pitchFamily="50" charset="-127"/>
              <a:ea typeface="하나2.0 CM" panose="020B0603000000000000" pitchFamily="50" charset="-127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755859" y="-2042445"/>
            <a:ext cx="2888852" cy="2888852"/>
          </a:xfrm>
          <a:custGeom>
            <a:avLst/>
            <a:gdLst/>
            <a:ahLst/>
            <a:cxnLst/>
            <a:rect l="l" t="t" r="r" b="b"/>
            <a:pathLst>
              <a:path w="2888852" h="2888852">
                <a:moveTo>
                  <a:pt x="0" y="0"/>
                </a:moveTo>
                <a:lnTo>
                  <a:pt x="2888852" y="0"/>
                </a:lnTo>
                <a:lnTo>
                  <a:pt x="2888852" y="2888852"/>
                </a:lnTo>
                <a:lnTo>
                  <a:pt x="0" y="288885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13459001" y="-3257460"/>
            <a:ext cx="5437331" cy="5437331"/>
          </a:xfrm>
          <a:custGeom>
            <a:avLst/>
            <a:gdLst/>
            <a:ahLst/>
            <a:cxnLst/>
            <a:rect l="l" t="t" r="r" b="b"/>
            <a:pathLst>
              <a:path w="5437331" h="5437331">
                <a:moveTo>
                  <a:pt x="0" y="0"/>
                </a:moveTo>
                <a:lnTo>
                  <a:pt x="5437331" y="0"/>
                </a:lnTo>
                <a:lnTo>
                  <a:pt x="5437331" y="5437331"/>
                </a:lnTo>
                <a:lnTo>
                  <a:pt x="0" y="543733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/>
          <p:cNvSpPr txBox="1"/>
          <p:nvPr/>
        </p:nvSpPr>
        <p:spPr>
          <a:xfrm>
            <a:off x="701040" y="527319"/>
            <a:ext cx="7698708" cy="619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sz="4000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4.2 </a:t>
            </a:r>
            <a:r>
              <a:rPr lang="en-US" sz="4000" dirty="0" err="1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중신용자</a:t>
            </a:r>
            <a:r>
              <a:rPr lang="en-US" sz="4000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클러스터링</a:t>
            </a:r>
            <a:endParaRPr lang="en-US" sz="4000" dirty="0">
              <a:solidFill>
                <a:srgbClr val="000000"/>
              </a:solidFill>
              <a:latin typeface="하나2.0 CM" panose="020B0603000000000000" pitchFamily="50" charset="-127"/>
              <a:ea typeface="하나2.0 CM" panose="020B0603000000000000" pitchFamily="50" charset="-127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565384" y="5405686"/>
            <a:ext cx="13876158" cy="15965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199"/>
              </a:lnSpc>
              <a:spcBef>
                <a:spcPct val="0"/>
              </a:spcBef>
            </a:pP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-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신용등급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분류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모델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(M1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모델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)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에서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중신용자로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분류된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고객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데이터를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</a:p>
          <a:p>
            <a:pPr>
              <a:lnSpc>
                <a:spcPts val="4199"/>
              </a:lnSpc>
              <a:spcBef>
                <a:spcPct val="0"/>
              </a:spcBef>
            </a:pP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  k-means clustering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하여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중신용자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중에서도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신용이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좋은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>
                <a:solidFill>
                  <a:srgbClr val="000000"/>
                </a:solidFill>
                <a:highlight>
                  <a:srgbClr val="F6F2AC"/>
                </a:highlight>
                <a:latin typeface="하나2.0 R" panose="020B0303000000000000" pitchFamily="50" charset="-127"/>
                <a:ea typeface="하나2.0 R" panose="020B0303000000000000" pitchFamily="50" charset="-127"/>
              </a:rPr>
              <a:t>“중-</a:t>
            </a:r>
            <a:r>
              <a:rPr lang="en-US" sz="2800" dirty="0" err="1">
                <a:solidFill>
                  <a:srgbClr val="000000"/>
                </a:solidFill>
                <a:highlight>
                  <a:srgbClr val="F6F2AC"/>
                </a:highlight>
                <a:latin typeface="하나2.0 R" panose="020B0303000000000000" pitchFamily="50" charset="-127"/>
                <a:ea typeface="하나2.0 R" panose="020B0303000000000000" pitchFamily="50" charset="-127"/>
              </a:rPr>
              <a:t>고신용자”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와</a:t>
            </a:r>
            <a:endParaRPr lang="en-US" sz="2800" dirty="0">
              <a:solidFill>
                <a:srgbClr val="000000"/>
              </a:solidFill>
              <a:latin typeface="하나2.0 R" panose="020B0303000000000000" pitchFamily="50" charset="-127"/>
              <a:ea typeface="하나2.0 R" panose="020B0303000000000000" pitchFamily="50" charset="-127"/>
            </a:endParaRPr>
          </a:p>
          <a:p>
            <a:pPr>
              <a:lnSpc>
                <a:spcPts val="4199"/>
              </a:lnSpc>
              <a:spcBef>
                <a:spcPct val="0"/>
              </a:spcBef>
            </a:pP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 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중신용자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중에서도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신용이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안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좋은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>
                <a:solidFill>
                  <a:srgbClr val="000000"/>
                </a:solidFill>
                <a:highlight>
                  <a:srgbClr val="F6F2AC"/>
                </a:highlight>
                <a:latin typeface="하나2.0 R" panose="020B0303000000000000" pitchFamily="50" charset="-127"/>
                <a:ea typeface="하나2.0 R" panose="020B0303000000000000" pitchFamily="50" charset="-127"/>
              </a:rPr>
              <a:t>“중-</a:t>
            </a:r>
            <a:r>
              <a:rPr lang="en-US" sz="2800" dirty="0" err="1">
                <a:solidFill>
                  <a:srgbClr val="000000"/>
                </a:solidFill>
                <a:highlight>
                  <a:srgbClr val="F6F2AC"/>
                </a:highlight>
                <a:latin typeface="하나2.0 R" panose="020B0303000000000000" pitchFamily="50" charset="-127"/>
                <a:ea typeface="하나2.0 R" panose="020B0303000000000000" pitchFamily="50" charset="-127"/>
              </a:rPr>
              <a:t>저신용자”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로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분류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(M2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모델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)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-173953" y="4564292"/>
            <a:ext cx="10706943" cy="5482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sz="3000" b="1" i="1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  <a:cs typeface="함초롬돋움" panose="020B0604000101010101" pitchFamily="50" charset="-127"/>
              </a:rPr>
              <a:t>[</a:t>
            </a:r>
            <a:r>
              <a:rPr lang="en-US" sz="3000" b="1" i="1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  <a:cs typeface="함초롬돋움" panose="020B0604000101010101" pitchFamily="50" charset="-127"/>
              </a:rPr>
              <a:t>중신용자를</a:t>
            </a:r>
            <a:r>
              <a:rPr lang="en-US" sz="3000" b="1" i="1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  <a:cs typeface="함초롬돋움" panose="020B0604000101010101" pitchFamily="50" charset="-127"/>
              </a:rPr>
              <a:t> </a:t>
            </a:r>
            <a:r>
              <a:rPr lang="en-US" sz="3000" b="1" i="1" dirty="0">
                <a:solidFill>
                  <a:srgbClr val="008485"/>
                </a:solidFill>
                <a:latin typeface="하나2.0 R" panose="020B0303000000000000" pitchFamily="50" charset="-127"/>
                <a:ea typeface="하나2.0 R" panose="020B0303000000000000" pitchFamily="50" charset="-127"/>
                <a:cs typeface="함초롬돋움" panose="020B0604000101010101" pitchFamily="50" charset="-127"/>
              </a:rPr>
              <a:t>k-means clustering</a:t>
            </a:r>
            <a:r>
              <a:rPr lang="en-US" sz="3000" b="1" i="1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  <a:cs typeface="함초롬돋움" panose="020B0604000101010101" pitchFamily="50" charset="-127"/>
              </a:rPr>
              <a:t> </a:t>
            </a:r>
            <a:r>
              <a:rPr lang="en-US" sz="3000" b="1" i="1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  <a:cs typeface="함초롬돋움" panose="020B0604000101010101" pitchFamily="50" charset="-127"/>
              </a:rPr>
              <a:t>으로</a:t>
            </a:r>
            <a:r>
              <a:rPr lang="en-US" sz="3000" b="1" i="1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  <a:cs typeface="함초롬돋움" panose="020B0604000101010101" pitchFamily="50" charset="-127"/>
              </a:rPr>
              <a:t> </a:t>
            </a:r>
            <a:r>
              <a:rPr lang="en-US" sz="3000" b="1" i="1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  <a:cs typeface="함초롬돋움" panose="020B0604000101010101" pitchFamily="50" charset="-127"/>
              </a:rPr>
              <a:t>다시</a:t>
            </a:r>
            <a:r>
              <a:rPr lang="en-US" sz="3000" b="1" i="1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  <a:cs typeface="함초롬돋움" panose="020B0604000101010101" pitchFamily="50" charset="-127"/>
              </a:rPr>
              <a:t> </a:t>
            </a:r>
            <a:r>
              <a:rPr lang="en-US" sz="3000" b="1" i="1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  <a:cs typeface="함초롬돋움" panose="020B0604000101010101" pitchFamily="50" charset="-127"/>
              </a:rPr>
              <a:t>이진분류</a:t>
            </a:r>
            <a:r>
              <a:rPr lang="en-US" sz="3000" b="1" i="1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  <a:cs typeface="함초롬돋움" panose="020B0604000101010101" pitchFamily="50" charset="-127"/>
              </a:rPr>
              <a:t>]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26651" y="8241823"/>
            <a:ext cx="12136442" cy="15965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199"/>
              </a:lnSpc>
              <a:spcBef>
                <a:spcPct val="0"/>
              </a:spcBef>
            </a:pP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-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입력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변수와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계산이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복잡하지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않아서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대용량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데이터에도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적용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가능</a:t>
            </a:r>
            <a:endParaRPr lang="en-US" sz="2800" dirty="0">
              <a:solidFill>
                <a:srgbClr val="000000"/>
              </a:solidFill>
              <a:latin typeface="하나2.0 R" panose="020B0303000000000000" pitchFamily="50" charset="-127"/>
              <a:ea typeface="하나2.0 R" panose="020B0303000000000000" pitchFamily="50" charset="-127"/>
            </a:endParaRPr>
          </a:p>
          <a:p>
            <a:pPr>
              <a:lnSpc>
                <a:spcPts val="4199"/>
              </a:lnSpc>
              <a:spcBef>
                <a:spcPct val="0"/>
              </a:spcBef>
            </a:pP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-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사전에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특정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변수에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대한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역할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정의가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필요하지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않아서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적용이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쉬움</a:t>
            </a:r>
            <a:endParaRPr lang="en-US" sz="2800" dirty="0">
              <a:solidFill>
                <a:srgbClr val="000000"/>
              </a:solidFill>
              <a:latin typeface="하나2.0 R" panose="020B0303000000000000" pitchFamily="50" charset="-127"/>
              <a:ea typeface="하나2.0 R" panose="020B0303000000000000" pitchFamily="50" charset="-127"/>
            </a:endParaRPr>
          </a:p>
          <a:p>
            <a:pPr>
              <a:lnSpc>
                <a:spcPts val="4199"/>
              </a:lnSpc>
              <a:spcBef>
                <a:spcPct val="0"/>
              </a:spcBef>
            </a:pP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-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수렴성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보장</a:t>
            </a:r>
            <a:endParaRPr lang="en-US" sz="2800" dirty="0">
              <a:solidFill>
                <a:srgbClr val="000000"/>
              </a:solidFill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344542" y="7451650"/>
            <a:ext cx="6086370" cy="5559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sz="3000" b="1" i="1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[</a:t>
            </a:r>
            <a:r>
              <a:rPr lang="en-US" sz="3000" b="1" i="1" dirty="0">
                <a:solidFill>
                  <a:srgbClr val="008485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why</a:t>
            </a:r>
            <a:r>
              <a:rPr lang="en-US" sz="3000" b="1" i="1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k-means clustering?]</a:t>
            </a: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27547B0C-0D16-0961-E6D1-CF11AA3236AE}"/>
              </a:ext>
            </a:extLst>
          </p:cNvPr>
          <p:cNvGrpSpPr/>
          <p:nvPr/>
        </p:nvGrpSpPr>
        <p:grpSpPr>
          <a:xfrm>
            <a:off x="2622597" y="1468388"/>
            <a:ext cx="10577688" cy="2756430"/>
            <a:chOff x="2819400" y="1449730"/>
            <a:chExt cx="10577688" cy="2790090"/>
          </a:xfrm>
        </p:grpSpPr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042F5858-9935-14C5-FA9E-2431E502FE3A}"/>
                </a:ext>
              </a:extLst>
            </p:cNvPr>
            <p:cNvSpPr/>
            <p:nvPr/>
          </p:nvSpPr>
          <p:spPr>
            <a:xfrm>
              <a:off x="2819400" y="2204775"/>
              <a:ext cx="1531758" cy="1371600"/>
            </a:xfrm>
            <a:prstGeom prst="ellipse">
              <a:avLst/>
            </a:prstGeom>
            <a:noFill/>
            <a:ln>
              <a:solidFill>
                <a:srgbClr val="26969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dirty="0">
                  <a:solidFill>
                    <a:srgbClr val="269697"/>
                  </a:solidFill>
                </a:rPr>
                <a:t>Data</a:t>
              </a:r>
              <a:endParaRPr lang="ko-KR" altLang="en-US" sz="3200" dirty="0">
                <a:solidFill>
                  <a:srgbClr val="269697"/>
                </a:solidFill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0F709A7F-B483-ED76-BB10-E35F23205D1A}"/>
                </a:ext>
              </a:extLst>
            </p:cNvPr>
            <p:cNvSpPr/>
            <p:nvPr/>
          </p:nvSpPr>
          <p:spPr>
            <a:xfrm>
              <a:off x="6934200" y="1449730"/>
              <a:ext cx="1600200" cy="619125"/>
            </a:xfrm>
            <a:prstGeom prst="rect">
              <a:avLst/>
            </a:prstGeom>
            <a:noFill/>
            <a:ln>
              <a:solidFill>
                <a:srgbClr val="26969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>
                  <a:solidFill>
                    <a:schemeClr val="tx1"/>
                  </a:solidFill>
                </a:rPr>
                <a:t>Good</a:t>
              </a:r>
              <a:endParaRPr lang="ko-KR" alt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AA561FEE-D783-1903-8BB0-5133B6BF0D14}"/>
                </a:ext>
              </a:extLst>
            </p:cNvPr>
            <p:cNvSpPr/>
            <p:nvPr/>
          </p:nvSpPr>
          <p:spPr>
            <a:xfrm>
              <a:off x="6934200" y="2587289"/>
              <a:ext cx="1600200" cy="619125"/>
            </a:xfrm>
            <a:prstGeom prst="rect">
              <a:avLst/>
            </a:prstGeom>
            <a:noFill/>
            <a:ln>
              <a:solidFill>
                <a:srgbClr val="26969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>
                  <a:solidFill>
                    <a:schemeClr val="tx1"/>
                  </a:solidFill>
                </a:rPr>
                <a:t>Standard</a:t>
              </a:r>
              <a:endParaRPr lang="ko-KR" alt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79BE50AE-EC11-11D3-2852-87758E127619}"/>
                </a:ext>
              </a:extLst>
            </p:cNvPr>
            <p:cNvSpPr/>
            <p:nvPr/>
          </p:nvSpPr>
          <p:spPr>
            <a:xfrm>
              <a:off x="6934200" y="3620695"/>
              <a:ext cx="1600200" cy="619125"/>
            </a:xfrm>
            <a:prstGeom prst="rect">
              <a:avLst/>
            </a:prstGeom>
            <a:noFill/>
            <a:ln>
              <a:solidFill>
                <a:srgbClr val="26969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>
                  <a:solidFill>
                    <a:schemeClr val="tx1"/>
                  </a:solidFill>
                </a:rPr>
                <a:t>Poor</a:t>
              </a:r>
              <a:endParaRPr lang="ko-KR" altLang="en-US" sz="2800" dirty="0">
                <a:solidFill>
                  <a:schemeClr val="tx1"/>
                </a:solidFill>
              </a:endParaRPr>
            </a:p>
          </p:txBody>
        </p:sp>
        <p:cxnSp>
          <p:nvCxnSpPr>
            <p:cNvPr id="23" name="연결선: 꺾임 22">
              <a:extLst>
                <a:ext uri="{FF2B5EF4-FFF2-40B4-BE49-F238E27FC236}">
                  <a16:creationId xmlns:a16="http://schemas.microsoft.com/office/drawing/2014/main" id="{073ADE21-DA21-EC1D-7ADC-4668C385EB5E}"/>
                </a:ext>
              </a:extLst>
            </p:cNvPr>
            <p:cNvCxnSpPr>
              <a:cxnSpLocks/>
              <a:stCxn id="11" idx="6"/>
              <a:endCxn id="19" idx="1"/>
            </p:cNvCxnSpPr>
            <p:nvPr/>
          </p:nvCxnSpPr>
          <p:spPr>
            <a:xfrm flipV="1">
              <a:off x="4351158" y="1759293"/>
              <a:ext cx="2583042" cy="1131282"/>
            </a:xfrm>
            <a:prstGeom prst="bentConnector3">
              <a:avLst>
                <a:gd name="adj1" fmla="val 74891"/>
              </a:avLst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연결선: 꺾임 24">
              <a:extLst>
                <a:ext uri="{FF2B5EF4-FFF2-40B4-BE49-F238E27FC236}">
                  <a16:creationId xmlns:a16="http://schemas.microsoft.com/office/drawing/2014/main" id="{3FEE17D5-632F-900A-D9E4-4F957B3A32D9}"/>
                </a:ext>
              </a:extLst>
            </p:cNvPr>
            <p:cNvCxnSpPr>
              <a:cxnSpLocks/>
              <a:stCxn id="11" idx="6"/>
              <a:endCxn id="20" idx="1"/>
            </p:cNvCxnSpPr>
            <p:nvPr/>
          </p:nvCxnSpPr>
          <p:spPr>
            <a:xfrm>
              <a:off x="4351158" y="2890575"/>
              <a:ext cx="2583042" cy="6277"/>
            </a:xfrm>
            <a:prstGeom prst="bentConnector3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연결선: 꺾임 26">
              <a:extLst>
                <a:ext uri="{FF2B5EF4-FFF2-40B4-BE49-F238E27FC236}">
                  <a16:creationId xmlns:a16="http://schemas.microsoft.com/office/drawing/2014/main" id="{05BC8123-F9BA-9028-E960-9236865ABDBA}"/>
                </a:ext>
              </a:extLst>
            </p:cNvPr>
            <p:cNvCxnSpPr>
              <a:cxnSpLocks/>
              <a:stCxn id="11" idx="6"/>
              <a:endCxn id="21" idx="1"/>
            </p:cNvCxnSpPr>
            <p:nvPr/>
          </p:nvCxnSpPr>
          <p:spPr>
            <a:xfrm>
              <a:off x="4351158" y="2890575"/>
              <a:ext cx="2583042" cy="1039683"/>
            </a:xfrm>
            <a:prstGeom prst="bentConnector3">
              <a:avLst>
                <a:gd name="adj1" fmla="val 75444"/>
              </a:avLst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140D175B-A90C-2160-D7D8-E52D10ECEFBB}"/>
                </a:ext>
              </a:extLst>
            </p:cNvPr>
            <p:cNvSpPr/>
            <p:nvPr/>
          </p:nvSpPr>
          <p:spPr>
            <a:xfrm>
              <a:off x="11331641" y="2015371"/>
              <a:ext cx="2065447" cy="619125"/>
            </a:xfrm>
            <a:prstGeom prst="rect">
              <a:avLst/>
            </a:prstGeom>
            <a:noFill/>
            <a:ln>
              <a:solidFill>
                <a:srgbClr val="26969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>
                  <a:solidFill>
                    <a:schemeClr val="tx1"/>
                  </a:solidFill>
                </a:rPr>
                <a:t>Semi-Good</a:t>
              </a:r>
              <a:endParaRPr lang="ko-KR" alt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02721CC4-3C26-C5B9-CC02-9F76A0646A2C}"/>
                </a:ext>
              </a:extLst>
            </p:cNvPr>
            <p:cNvSpPr/>
            <p:nvPr/>
          </p:nvSpPr>
          <p:spPr>
            <a:xfrm>
              <a:off x="11326878" y="3046584"/>
              <a:ext cx="2065447" cy="619125"/>
            </a:xfrm>
            <a:prstGeom prst="rect">
              <a:avLst/>
            </a:prstGeom>
            <a:noFill/>
            <a:ln>
              <a:solidFill>
                <a:srgbClr val="26969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>
                  <a:solidFill>
                    <a:schemeClr val="tx1"/>
                  </a:solidFill>
                </a:rPr>
                <a:t>Semi-Poor</a:t>
              </a:r>
              <a:endParaRPr lang="ko-KR" altLang="en-US" sz="2800" dirty="0">
                <a:solidFill>
                  <a:schemeClr val="tx1"/>
                </a:solidFill>
              </a:endParaRPr>
            </a:p>
          </p:txBody>
        </p:sp>
        <p:cxnSp>
          <p:nvCxnSpPr>
            <p:cNvPr id="43" name="연결선: 꺾임 42">
              <a:extLst>
                <a:ext uri="{FF2B5EF4-FFF2-40B4-BE49-F238E27FC236}">
                  <a16:creationId xmlns:a16="http://schemas.microsoft.com/office/drawing/2014/main" id="{6FF91E3A-56DF-37EF-0193-DCFCA4792094}"/>
                </a:ext>
              </a:extLst>
            </p:cNvPr>
            <p:cNvCxnSpPr>
              <a:stCxn id="20" idx="3"/>
              <a:endCxn id="40" idx="1"/>
            </p:cNvCxnSpPr>
            <p:nvPr/>
          </p:nvCxnSpPr>
          <p:spPr>
            <a:xfrm flipV="1">
              <a:off x="8534400" y="2324934"/>
              <a:ext cx="2797241" cy="571918"/>
            </a:xfrm>
            <a:prstGeom prst="bentConnector3">
              <a:avLst>
                <a:gd name="adj1" fmla="val 79114"/>
              </a:avLst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연결선: 꺾임 44">
              <a:extLst>
                <a:ext uri="{FF2B5EF4-FFF2-40B4-BE49-F238E27FC236}">
                  <a16:creationId xmlns:a16="http://schemas.microsoft.com/office/drawing/2014/main" id="{0F8C5349-D488-A9AD-AAB1-A2B20CDBAFC8}"/>
                </a:ext>
              </a:extLst>
            </p:cNvPr>
            <p:cNvCxnSpPr>
              <a:stCxn id="20" idx="3"/>
              <a:endCxn id="41" idx="1"/>
            </p:cNvCxnSpPr>
            <p:nvPr/>
          </p:nvCxnSpPr>
          <p:spPr>
            <a:xfrm>
              <a:off x="8534400" y="2896852"/>
              <a:ext cx="2792478" cy="459295"/>
            </a:xfrm>
            <a:prstGeom prst="bentConnector3">
              <a:avLst>
                <a:gd name="adj1" fmla="val 79164"/>
              </a:avLst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D22228F0-FE6C-A826-3F40-9FAD8E986281}"/>
                </a:ext>
              </a:extLst>
            </p:cNvPr>
            <p:cNvSpPr txBox="1"/>
            <p:nvPr/>
          </p:nvSpPr>
          <p:spPr>
            <a:xfrm>
              <a:off x="4636533" y="2240347"/>
              <a:ext cx="139493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>
                  <a:highlight>
                    <a:srgbClr val="F6F2AC"/>
                  </a:highlight>
                </a:rPr>
                <a:t>Model 1</a:t>
              </a:r>
              <a:endParaRPr lang="ko-KR" altLang="en-US" sz="2800" dirty="0">
                <a:highlight>
                  <a:srgbClr val="F6F2AC"/>
                </a:highlight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F8E49DE2-AED3-BDEC-A6BF-E40FC3BDD6E6}"/>
                </a:ext>
              </a:extLst>
            </p:cNvPr>
            <p:cNvSpPr txBox="1"/>
            <p:nvPr/>
          </p:nvSpPr>
          <p:spPr>
            <a:xfrm>
              <a:off x="9029211" y="3099243"/>
              <a:ext cx="1394934" cy="5296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>
                  <a:highlight>
                    <a:srgbClr val="F6F2AC"/>
                  </a:highlight>
                </a:rPr>
                <a:t>Model 2</a:t>
              </a:r>
              <a:endParaRPr lang="ko-KR" altLang="en-US" sz="2800" dirty="0">
                <a:highlight>
                  <a:srgbClr val="F6F2AC"/>
                </a:highlight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75B675A7-9364-697F-5F6B-304E8149488E}"/>
                </a:ext>
              </a:extLst>
            </p:cNvPr>
            <p:cNvSpPr txBox="1"/>
            <p:nvPr/>
          </p:nvSpPr>
          <p:spPr>
            <a:xfrm>
              <a:off x="9001778" y="2218851"/>
              <a:ext cx="144783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/>
                <a:t>K-means</a:t>
              </a:r>
              <a:endParaRPr lang="ko-KR" altLang="en-US" sz="2800" dirty="0"/>
            </a:p>
          </p:txBody>
        </p:sp>
      </p:grp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80B83B4C-B2D5-8D73-BB34-55F41E0C92BB}"/>
              </a:ext>
            </a:extLst>
          </p:cNvPr>
          <p:cNvCxnSpPr/>
          <p:nvPr/>
        </p:nvCxnSpPr>
        <p:spPr>
          <a:xfrm>
            <a:off x="13330934" y="2333033"/>
            <a:ext cx="54771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20E72589-ACEE-AD28-D4BD-8F6B64E48807}"/>
              </a:ext>
            </a:extLst>
          </p:cNvPr>
          <p:cNvSpPr txBox="1"/>
          <p:nvPr/>
        </p:nvSpPr>
        <p:spPr>
          <a:xfrm>
            <a:off x="13905424" y="2107939"/>
            <a:ext cx="17059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rgbClr val="E90061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잠재고객 </a:t>
            </a:r>
            <a:r>
              <a:rPr lang="en-US" altLang="ko-KR" sz="2800" b="1" dirty="0">
                <a:solidFill>
                  <a:srgbClr val="E90061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!</a:t>
            </a:r>
            <a:endParaRPr lang="ko-KR" altLang="en-US" sz="2800" b="1" dirty="0">
              <a:solidFill>
                <a:srgbClr val="E90061"/>
              </a:solidFill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755859" y="-2042445"/>
            <a:ext cx="2888852" cy="2888852"/>
          </a:xfrm>
          <a:custGeom>
            <a:avLst/>
            <a:gdLst/>
            <a:ahLst/>
            <a:cxnLst/>
            <a:rect l="l" t="t" r="r" b="b"/>
            <a:pathLst>
              <a:path w="2888852" h="2888852">
                <a:moveTo>
                  <a:pt x="0" y="0"/>
                </a:moveTo>
                <a:lnTo>
                  <a:pt x="2888852" y="0"/>
                </a:lnTo>
                <a:lnTo>
                  <a:pt x="2888852" y="2888852"/>
                </a:lnTo>
                <a:lnTo>
                  <a:pt x="0" y="288885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13459001" y="-3257460"/>
            <a:ext cx="5437331" cy="5437331"/>
          </a:xfrm>
          <a:custGeom>
            <a:avLst/>
            <a:gdLst/>
            <a:ahLst/>
            <a:cxnLst/>
            <a:rect l="l" t="t" r="r" b="b"/>
            <a:pathLst>
              <a:path w="5437331" h="5437331">
                <a:moveTo>
                  <a:pt x="0" y="0"/>
                </a:moveTo>
                <a:lnTo>
                  <a:pt x="5437331" y="0"/>
                </a:lnTo>
                <a:lnTo>
                  <a:pt x="5437331" y="5437331"/>
                </a:lnTo>
                <a:lnTo>
                  <a:pt x="0" y="543733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Freeform 4"/>
          <p:cNvSpPr/>
          <p:nvPr/>
        </p:nvSpPr>
        <p:spPr>
          <a:xfrm>
            <a:off x="13658492" y="5403754"/>
            <a:ext cx="4401383" cy="3214493"/>
          </a:xfrm>
          <a:custGeom>
            <a:avLst/>
            <a:gdLst/>
            <a:ahLst/>
            <a:cxnLst/>
            <a:rect l="l" t="t" r="r" b="b"/>
            <a:pathLst>
              <a:path w="4401383" h="3214493">
                <a:moveTo>
                  <a:pt x="0" y="0"/>
                </a:moveTo>
                <a:lnTo>
                  <a:pt x="4401383" y="0"/>
                </a:lnTo>
                <a:lnTo>
                  <a:pt x="4401383" y="3214493"/>
                </a:lnTo>
                <a:lnTo>
                  <a:pt x="0" y="321449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ko-KR" altLang="en-US"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4583126" y="5379703"/>
            <a:ext cx="4467247" cy="3262596"/>
          </a:xfrm>
          <a:custGeom>
            <a:avLst/>
            <a:gdLst/>
            <a:ahLst/>
            <a:cxnLst/>
            <a:rect l="l" t="t" r="r" b="b"/>
            <a:pathLst>
              <a:path w="4467247" h="3262596">
                <a:moveTo>
                  <a:pt x="0" y="0"/>
                </a:moveTo>
                <a:lnTo>
                  <a:pt x="4467247" y="0"/>
                </a:lnTo>
                <a:lnTo>
                  <a:pt x="4467247" y="3262596"/>
                </a:lnTo>
                <a:lnTo>
                  <a:pt x="0" y="326259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ko-KR" altLang="en-US"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228125" y="5384279"/>
            <a:ext cx="4369360" cy="3253444"/>
          </a:xfrm>
          <a:custGeom>
            <a:avLst/>
            <a:gdLst/>
            <a:ahLst/>
            <a:cxnLst/>
            <a:rect l="l" t="t" r="r" b="b"/>
            <a:pathLst>
              <a:path w="4369360" h="3253444">
                <a:moveTo>
                  <a:pt x="0" y="0"/>
                </a:moveTo>
                <a:lnTo>
                  <a:pt x="4369360" y="0"/>
                </a:lnTo>
                <a:lnTo>
                  <a:pt x="4369360" y="3253444"/>
                </a:lnTo>
                <a:lnTo>
                  <a:pt x="0" y="325344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ko-KR" altLang="en-US"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sp>
        <p:nvSpPr>
          <p:cNvPr id="7" name="Freeform 7"/>
          <p:cNvSpPr/>
          <p:nvPr/>
        </p:nvSpPr>
        <p:spPr>
          <a:xfrm>
            <a:off x="9036014" y="5403754"/>
            <a:ext cx="4636836" cy="3214493"/>
          </a:xfrm>
          <a:custGeom>
            <a:avLst/>
            <a:gdLst/>
            <a:ahLst/>
            <a:cxnLst/>
            <a:rect l="l" t="t" r="r" b="b"/>
            <a:pathLst>
              <a:path w="4636836" h="3214493">
                <a:moveTo>
                  <a:pt x="0" y="0"/>
                </a:moveTo>
                <a:lnTo>
                  <a:pt x="4636836" y="0"/>
                </a:lnTo>
                <a:lnTo>
                  <a:pt x="4636836" y="3214493"/>
                </a:lnTo>
                <a:lnTo>
                  <a:pt x="0" y="321449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ko-KR" altLang="en-US"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701039" y="527319"/>
            <a:ext cx="12586645" cy="6191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sz="4000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4.3 </a:t>
            </a:r>
            <a:r>
              <a:rPr lang="en-US" sz="4000" dirty="0" err="1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통계</a:t>
            </a:r>
            <a:r>
              <a:rPr lang="en-US" sz="4000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분석</a:t>
            </a:r>
            <a:endParaRPr lang="en-US" sz="4000" dirty="0">
              <a:solidFill>
                <a:srgbClr val="000000"/>
              </a:solidFill>
              <a:latin typeface="하나2.0 CM" panose="020B0603000000000000" pitchFamily="50" charset="-127"/>
              <a:ea typeface="하나2.0 CM" panose="020B0603000000000000" pitchFamily="50" charset="-127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028700" y="2446002"/>
            <a:ext cx="17031175" cy="21352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199"/>
              </a:lnSpc>
            </a:pP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Delay_from_due_date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,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Outstanding_Debt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,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Credit_Utilization_Ratio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,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Total_EMI_per_month</a:t>
            </a:r>
            <a:endParaRPr lang="en-US" sz="2800" dirty="0">
              <a:solidFill>
                <a:srgbClr val="000000"/>
              </a:solidFill>
              <a:latin typeface="하나2.0 R" panose="020B0303000000000000" pitchFamily="50" charset="-127"/>
              <a:ea typeface="하나2.0 R" panose="020B0303000000000000" pitchFamily="50" charset="-127"/>
            </a:endParaRPr>
          </a:p>
          <a:p>
            <a:pPr>
              <a:lnSpc>
                <a:spcPts val="4199"/>
              </a:lnSpc>
              <a:spcBef>
                <a:spcPct val="0"/>
              </a:spcBef>
            </a:pP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</a:p>
          <a:p>
            <a:pPr>
              <a:lnSpc>
                <a:spcPts val="4199"/>
              </a:lnSpc>
              <a:spcBef>
                <a:spcPct val="0"/>
              </a:spcBef>
            </a:pP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- T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검정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통계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분석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시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귀무가설을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기각하므로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해당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변수들은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모두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유의미하다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</a:p>
          <a:p>
            <a:pPr>
              <a:lnSpc>
                <a:spcPts val="4199"/>
              </a:lnSpc>
              <a:spcBef>
                <a:spcPct val="0"/>
              </a:spcBef>
            </a:pP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- 즉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중신용자를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>
                <a:solidFill>
                  <a:srgbClr val="000000"/>
                </a:solidFill>
                <a:highlight>
                  <a:srgbClr val="F6F2AC"/>
                </a:highlight>
                <a:latin typeface="하나2.0 R" panose="020B0303000000000000" pitchFamily="50" charset="-127"/>
                <a:ea typeface="하나2.0 R" panose="020B0303000000000000" pitchFamily="50" charset="-127"/>
              </a:rPr>
              <a:t>중-</a:t>
            </a:r>
            <a:r>
              <a:rPr lang="en-US" sz="2800" dirty="0" err="1">
                <a:solidFill>
                  <a:srgbClr val="000000"/>
                </a:solidFill>
                <a:highlight>
                  <a:srgbClr val="F6F2AC"/>
                </a:highlight>
                <a:latin typeface="하나2.0 R" panose="020B0303000000000000" pitchFamily="50" charset="-127"/>
                <a:ea typeface="하나2.0 R" panose="020B0303000000000000" pitchFamily="50" charset="-127"/>
              </a:rPr>
              <a:t>고신용자와</a:t>
            </a:r>
            <a:r>
              <a:rPr lang="en-US" sz="2800" dirty="0">
                <a:solidFill>
                  <a:srgbClr val="000000"/>
                </a:solidFill>
                <a:highlight>
                  <a:srgbClr val="F6F2AC"/>
                </a:highlight>
                <a:latin typeface="하나2.0 R" panose="020B0303000000000000" pitchFamily="50" charset="-127"/>
                <a:ea typeface="하나2.0 R" panose="020B0303000000000000" pitchFamily="50" charset="-127"/>
              </a:rPr>
              <a:t> 중-</a:t>
            </a:r>
            <a:r>
              <a:rPr lang="en-US" sz="2800" dirty="0" err="1">
                <a:solidFill>
                  <a:srgbClr val="000000"/>
                </a:solidFill>
                <a:highlight>
                  <a:srgbClr val="F6F2AC"/>
                </a:highlight>
                <a:latin typeface="하나2.0 R" panose="020B0303000000000000" pitchFamily="50" charset="-127"/>
                <a:ea typeface="하나2.0 R" panose="020B0303000000000000" pitchFamily="50" charset="-127"/>
              </a:rPr>
              <a:t>저신용자로</a:t>
            </a:r>
            <a:r>
              <a:rPr lang="en-US" sz="2800" dirty="0">
                <a:solidFill>
                  <a:srgbClr val="000000"/>
                </a:solidFill>
                <a:highlight>
                  <a:srgbClr val="F6F2AC"/>
                </a:highlight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highlight>
                  <a:srgbClr val="F6F2AC"/>
                </a:highlight>
                <a:latin typeface="하나2.0 R" panose="020B0303000000000000" pitchFamily="50" charset="-127"/>
                <a:ea typeface="하나2.0 R" panose="020B0303000000000000" pitchFamily="50" charset="-127"/>
              </a:rPr>
              <a:t>분류하는데</a:t>
            </a:r>
            <a:r>
              <a:rPr lang="en-US" sz="2800" dirty="0">
                <a:solidFill>
                  <a:srgbClr val="000000"/>
                </a:solidFill>
                <a:highlight>
                  <a:srgbClr val="F6F2AC"/>
                </a:highlight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highlight>
                  <a:srgbClr val="F6F2AC"/>
                </a:highlight>
                <a:latin typeface="하나2.0 R" panose="020B0303000000000000" pitchFamily="50" charset="-127"/>
                <a:ea typeface="하나2.0 R" panose="020B0303000000000000" pitchFamily="50" charset="-127"/>
              </a:rPr>
              <a:t>유의미한</a:t>
            </a:r>
            <a:r>
              <a:rPr lang="en-US" sz="2800" dirty="0">
                <a:solidFill>
                  <a:srgbClr val="000000"/>
                </a:solidFill>
                <a:highlight>
                  <a:srgbClr val="F6F2AC"/>
                </a:highlight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highlight>
                  <a:srgbClr val="F6F2AC"/>
                </a:highlight>
                <a:latin typeface="하나2.0 R" panose="020B0303000000000000" pitchFamily="50" charset="-127"/>
                <a:ea typeface="하나2.0 R" panose="020B0303000000000000" pitchFamily="50" charset="-127"/>
              </a:rPr>
              <a:t>의미가</a:t>
            </a:r>
            <a:r>
              <a:rPr lang="en-US" sz="2800" dirty="0">
                <a:solidFill>
                  <a:srgbClr val="000000"/>
                </a:solidFill>
                <a:highlight>
                  <a:srgbClr val="F6F2AC"/>
                </a:highlight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highlight>
                  <a:srgbClr val="F6F2AC"/>
                </a:highlight>
                <a:latin typeface="하나2.0 R" panose="020B0303000000000000" pitchFamily="50" charset="-127"/>
                <a:ea typeface="하나2.0 R" panose="020B0303000000000000" pitchFamily="50" charset="-127"/>
              </a:rPr>
              <a:t>있다</a:t>
            </a:r>
            <a:endParaRPr lang="en-US" sz="2800" dirty="0">
              <a:solidFill>
                <a:srgbClr val="000000"/>
              </a:solidFill>
              <a:highlight>
                <a:srgbClr val="F6F2AC"/>
              </a:highlight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533400" y="1617833"/>
            <a:ext cx="2400300" cy="5199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sz="3199" b="1" i="1" dirty="0">
                <a:solidFill>
                  <a:srgbClr val="00848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[t-test]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33174" y="8796196"/>
            <a:ext cx="3862626" cy="4674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4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[</a:t>
            </a:r>
            <a:r>
              <a:rPr lang="en-US" sz="24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Delay_from_due_date</a:t>
            </a:r>
            <a:r>
              <a:rPr lang="en-US" sz="24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]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171306" y="8796196"/>
            <a:ext cx="3290888" cy="4674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[Outstanding_Debt]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283757" y="8796196"/>
            <a:ext cx="4141351" cy="4674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[Credit_Utilization_Ratio]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932395" y="8776720"/>
            <a:ext cx="3853577" cy="4674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[Total_EMI_per_month]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755859" y="-2042445"/>
            <a:ext cx="2888852" cy="2888852"/>
          </a:xfrm>
          <a:custGeom>
            <a:avLst/>
            <a:gdLst/>
            <a:ahLst/>
            <a:cxnLst/>
            <a:rect l="l" t="t" r="r" b="b"/>
            <a:pathLst>
              <a:path w="2888852" h="2888852">
                <a:moveTo>
                  <a:pt x="0" y="0"/>
                </a:moveTo>
                <a:lnTo>
                  <a:pt x="2888852" y="0"/>
                </a:lnTo>
                <a:lnTo>
                  <a:pt x="2888852" y="2888852"/>
                </a:lnTo>
                <a:lnTo>
                  <a:pt x="0" y="28888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13459001" y="-3257460"/>
            <a:ext cx="5437331" cy="5437331"/>
          </a:xfrm>
          <a:custGeom>
            <a:avLst/>
            <a:gdLst/>
            <a:ahLst/>
            <a:cxnLst/>
            <a:rect l="l" t="t" r="r" b="b"/>
            <a:pathLst>
              <a:path w="5437331" h="5437331">
                <a:moveTo>
                  <a:pt x="0" y="0"/>
                </a:moveTo>
                <a:lnTo>
                  <a:pt x="5437331" y="0"/>
                </a:lnTo>
                <a:lnTo>
                  <a:pt x="5437331" y="5437331"/>
                </a:lnTo>
                <a:lnTo>
                  <a:pt x="0" y="54373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" name="TextBox 7"/>
          <p:cNvSpPr txBox="1"/>
          <p:nvPr/>
        </p:nvSpPr>
        <p:spPr>
          <a:xfrm>
            <a:off x="701040" y="527319"/>
            <a:ext cx="7698708" cy="619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sz="4000" dirty="0">
                <a:solidFill>
                  <a:srgbClr val="000000"/>
                </a:solidFill>
                <a:latin typeface="210 디딤고딕"/>
              </a:rPr>
              <a:t>4.3 </a:t>
            </a:r>
            <a:r>
              <a:rPr lang="en-US" sz="4000" dirty="0" err="1">
                <a:solidFill>
                  <a:srgbClr val="000000"/>
                </a:solidFill>
                <a:latin typeface="210 디딤고딕"/>
              </a:rPr>
              <a:t>통계</a:t>
            </a:r>
            <a:r>
              <a:rPr lang="en-US" sz="4000" dirty="0">
                <a:solidFill>
                  <a:srgbClr val="000000"/>
                </a:solidFill>
                <a:latin typeface="210 디딤고딕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210 디딤고딕"/>
              </a:rPr>
              <a:t>분석</a:t>
            </a:r>
            <a:endParaRPr lang="en-US" sz="4000" dirty="0">
              <a:solidFill>
                <a:srgbClr val="000000"/>
              </a:solidFill>
              <a:latin typeface="210 디딤고딕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200025" y="1632500"/>
            <a:ext cx="5817249" cy="5199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sz="3199" b="1" i="1" dirty="0">
                <a:solidFill>
                  <a:srgbClr val="00848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[chi-square statistic ]</a:t>
            </a:r>
          </a:p>
        </p:txBody>
      </p:sp>
      <p:pic>
        <p:nvPicPr>
          <p:cNvPr id="1026" name="Picture 2" descr="이미지">
            <a:extLst>
              <a:ext uri="{FF2B5EF4-FFF2-40B4-BE49-F238E27FC236}">
                <a16:creationId xmlns:a16="http://schemas.microsoft.com/office/drawing/2014/main" id="{08309493-9A3D-0D03-C2B3-EBBF3CED22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70" b="6968"/>
          <a:stretch/>
        </p:blipFill>
        <p:spPr bwMode="auto">
          <a:xfrm>
            <a:off x="724852" y="3579888"/>
            <a:ext cx="9155934" cy="1755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이미지" descr="이미지">
            <a:extLst>
              <a:ext uri="{FF2B5EF4-FFF2-40B4-BE49-F238E27FC236}">
                <a16:creationId xmlns:a16="http://schemas.microsoft.com/office/drawing/2014/main" id="{0E4AC875-D165-1C14-1AB8-EF4B348AD5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87924" y="1562100"/>
            <a:ext cx="6958401" cy="3849611"/>
          </a:xfrm>
          <a:prstGeom prst="rect">
            <a:avLst/>
          </a:prstGeom>
          <a:ln w="12700">
            <a:miter lim="400000"/>
          </a:ln>
        </p:spPr>
      </p:pic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2AC2EF24-1EDE-A688-109E-97F97EAFEC4F}"/>
              </a:ext>
            </a:extLst>
          </p:cNvPr>
          <p:cNvSpPr/>
          <p:nvPr/>
        </p:nvSpPr>
        <p:spPr>
          <a:xfrm>
            <a:off x="12247970" y="788603"/>
            <a:ext cx="3144430" cy="619125"/>
          </a:xfrm>
          <a:prstGeom prst="roundRect">
            <a:avLst>
              <a:gd name="adj" fmla="val 50000"/>
            </a:avLst>
          </a:prstGeom>
          <a:noFill/>
          <a:ln>
            <a:solidFill>
              <a:srgbClr val="26969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수치형 변수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D7A380B1-292F-BA83-ADE8-5F8CB8BB4831}"/>
              </a:ext>
            </a:extLst>
          </p:cNvPr>
          <p:cNvSpPr/>
          <p:nvPr/>
        </p:nvSpPr>
        <p:spPr>
          <a:xfrm>
            <a:off x="3730604" y="2546461"/>
            <a:ext cx="3144430" cy="619125"/>
          </a:xfrm>
          <a:prstGeom prst="roundRect">
            <a:avLst>
              <a:gd name="adj" fmla="val 50000"/>
            </a:avLst>
          </a:prstGeom>
          <a:noFill/>
          <a:ln>
            <a:solidFill>
              <a:srgbClr val="26969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범주형 변수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21574C53-DB3F-0347-C51F-B4E136706785}"/>
              </a:ext>
            </a:extLst>
          </p:cNvPr>
          <p:cNvCxnSpPr>
            <a:cxnSpLocks/>
          </p:cNvCxnSpPr>
          <p:nvPr/>
        </p:nvCxnSpPr>
        <p:spPr>
          <a:xfrm>
            <a:off x="9903197" y="1182660"/>
            <a:ext cx="42914" cy="415285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38B4AF1-A689-754F-1FA2-F2F89D50F5F3}"/>
              </a:ext>
            </a:extLst>
          </p:cNvPr>
          <p:cNvSpPr/>
          <p:nvPr/>
        </p:nvSpPr>
        <p:spPr>
          <a:xfrm>
            <a:off x="2992308" y="3924300"/>
            <a:ext cx="6657320" cy="220428"/>
          </a:xfrm>
          <a:prstGeom prst="rect">
            <a:avLst/>
          </a:prstGeom>
          <a:solidFill>
            <a:srgbClr val="F6F2AC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92ADD6E-01D4-E044-724A-8A31B91AB407}"/>
              </a:ext>
            </a:extLst>
          </p:cNvPr>
          <p:cNvSpPr/>
          <p:nvPr/>
        </p:nvSpPr>
        <p:spPr>
          <a:xfrm>
            <a:off x="10689005" y="3322872"/>
            <a:ext cx="6657320" cy="220428"/>
          </a:xfrm>
          <a:prstGeom prst="rect">
            <a:avLst/>
          </a:prstGeom>
          <a:solidFill>
            <a:srgbClr val="F6F2AC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84D6621-6C8F-251D-F314-1241A9FC384C}"/>
              </a:ext>
            </a:extLst>
          </p:cNvPr>
          <p:cNvSpPr/>
          <p:nvPr/>
        </p:nvSpPr>
        <p:spPr>
          <a:xfrm>
            <a:off x="10681748" y="3780072"/>
            <a:ext cx="6657320" cy="220428"/>
          </a:xfrm>
          <a:prstGeom prst="rect">
            <a:avLst/>
          </a:prstGeom>
          <a:solidFill>
            <a:srgbClr val="F6F2AC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FF2DAC2-B936-1FEB-7215-0FEBBAB413D1}"/>
              </a:ext>
            </a:extLst>
          </p:cNvPr>
          <p:cNvSpPr txBox="1"/>
          <p:nvPr/>
        </p:nvSpPr>
        <p:spPr>
          <a:xfrm>
            <a:off x="2356971" y="6123044"/>
            <a:ext cx="139446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i="0" dirty="0">
                <a:effectLst/>
                <a:latin typeface="하나2.0 R" panose="020B0303000000000000" pitchFamily="50" charset="-127"/>
                <a:ea typeface="하나2.0 R" panose="020B0303000000000000" pitchFamily="50" charset="-127"/>
              </a:rPr>
              <a:t>유의미하지 않은 변수 </a:t>
            </a:r>
            <a:r>
              <a:rPr lang="en-US" altLang="ko-KR" sz="2800" b="0" i="0" dirty="0">
                <a:effectLst/>
                <a:latin typeface="하나2.0 R" panose="020B0303000000000000" pitchFamily="50" charset="-127"/>
                <a:ea typeface="하나2.0 R" panose="020B0303000000000000" pitchFamily="50" charset="-127"/>
              </a:rPr>
              <a:t>: </a:t>
            </a:r>
            <a:r>
              <a:rPr lang="en-US" altLang="ko-KR" sz="2800" b="1" i="0" dirty="0">
                <a:effectLst/>
                <a:latin typeface="하나2.0 R" panose="020B0303000000000000" pitchFamily="50" charset="-127"/>
                <a:ea typeface="하나2.0 R" panose="020B0303000000000000" pitchFamily="50" charset="-127"/>
              </a:rPr>
              <a:t>Month , </a:t>
            </a:r>
            <a:r>
              <a:rPr lang="en-US" altLang="ko-KR" sz="2800" b="1" i="0" dirty="0" err="1">
                <a:effectLst/>
                <a:latin typeface="하나2.0 R" panose="020B0303000000000000" pitchFamily="50" charset="-127"/>
                <a:ea typeface="하나2.0 R" panose="020B0303000000000000" pitchFamily="50" charset="-127"/>
              </a:rPr>
              <a:t>Num_of_Delayed_Payment</a:t>
            </a:r>
            <a:r>
              <a:rPr lang="en-US" altLang="ko-KR" sz="2800" b="1" i="0" dirty="0">
                <a:effectLst/>
                <a:latin typeface="하나2.0 R" panose="020B0303000000000000" pitchFamily="50" charset="-127"/>
                <a:ea typeface="하나2.0 R" panose="020B0303000000000000" pitchFamily="50" charset="-127"/>
              </a:rPr>
              <a:t>, </a:t>
            </a:r>
            <a:r>
              <a:rPr lang="en-US" altLang="ko-KR" sz="2800" b="1" i="0" dirty="0" err="1">
                <a:effectLst/>
                <a:latin typeface="하나2.0 R" panose="020B0303000000000000" pitchFamily="50" charset="-127"/>
                <a:ea typeface="하나2.0 R" panose="020B0303000000000000" pitchFamily="50" charset="-127"/>
              </a:rPr>
              <a:t>Num_Credit_Inquiries</a:t>
            </a:r>
            <a:r>
              <a:rPr lang="en-US" altLang="ko-KR" sz="2800" b="1" i="0" dirty="0">
                <a:effectLst/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endParaRPr lang="ko-KR" altLang="en-US" sz="2800" b="1" dirty="0"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E63BC672-9214-AD39-9057-E0A06B7FE0C6}"/>
              </a:ext>
            </a:extLst>
          </p:cNvPr>
          <p:cNvGrpSpPr/>
          <p:nvPr/>
        </p:nvGrpSpPr>
        <p:grpSpPr>
          <a:xfrm>
            <a:off x="1644236" y="6098630"/>
            <a:ext cx="612125" cy="616912"/>
            <a:chOff x="1544962" y="5710604"/>
            <a:chExt cx="612125" cy="616912"/>
          </a:xfrm>
        </p:grpSpPr>
        <p:grpSp>
          <p:nvGrpSpPr>
            <p:cNvPr id="24" name="Group 2">
              <a:extLst>
                <a:ext uri="{FF2B5EF4-FFF2-40B4-BE49-F238E27FC236}">
                  <a16:creationId xmlns:a16="http://schemas.microsoft.com/office/drawing/2014/main" id="{B6782E9D-87C1-97F4-00A6-2642A62BE4C4}"/>
                </a:ext>
              </a:extLst>
            </p:cNvPr>
            <p:cNvGrpSpPr/>
            <p:nvPr/>
          </p:nvGrpSpPr>
          <p:grpSpPr>
            <a:xfrm>
              <a:off x="1544962" y="5710604"/>
              <a:ext cx="612125" cy="616912"/>
              <a:chOff x="0" y="0"/>
              <a:chExt cx="6350000" cy="6350000"/>
            </a:xfrm>
          </p:grpSpPr>
          <p:sp>
            <p:nvSpPr>
              <p:cNvPr id="25" name="Freeform 3">
                <a:extLst>
                  <a:ext uri="{FF2B5EF4-FFF2-40B4-BE49-F238E27FC236}">
                    <a16:creationId xmlns:a16="http://schemas.microsoft.com/office/drawing/2014/main" id="{E29C69D1-25B5-F7A8-47FC-349E122384C7}"/>
                  </a:ext>
                </a:extLst>
              </p:cNvPr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008485"/>
              </a:solidFill>
            </p:spPr>
            <p:txBody>
              <a:bodyPr/>
              <a:lstStyle/>
              <a:p>
                <a:endParaRPr lang="ko-KR" altLang="en-US">
                  <a:latin typeface="하나2.0 R" panose="020B0303000000000000" pitchFamily="50" charset="-127"/>
                  <a:ea typeface="하나2.0 R" panose="020B0303000000000000" pitchFamily="50" charset="-127"/>
                </a:endParaRPr>
              </a:p>
            </p:txBody>
          </p:sp>
        </p:grpSp>
        <p:sp>
          <p:nvSpPr>
            <p:cNvPr id="26" name="Freeform 4">
              <a:extLst>
                <a:ext uri="{FF2B5EF4-FFF2-40B4-BE49-F238E27FC236}">
                  <a16:creationId xmlns:a16="http://schemas.microsoft.com/office/drawing/2014/main" id="{58A78198-ECDA-A675-A7C1-933E8A1343DE}"/>
                </a:ext>
              </a:extLst>
            </p:cNvPr>
            <p:cNvSpPr/>
            <p:nvPr/>
          </p:nvSpPr>
          <p:spPr>
            <a:xfrm>
              <a:off x="1720851" y="5829300"/>
              <a:ext cx="260349" cy="379521"/>
            </a:xfrm>
            <a:custGeom>
              <a:avLst/>
              <a:gdLst/>
              <a:ahLst/>
              <a:cxnLst/>
              <a:rect l="l" t="t" r="r" b="b"/>
              <a:pathLst>
                <a:path w="324896" h="469939">
                  <a:moveTo>
                    <a:pt x="0" y="0"/>
                  </a:moveTo>
                  <a:lnTo>
                    <a:pt x="324896" y="0"/>
                  </a:lnTo>
                  <a:lnTo>
                    <a:pt x="324896" y="469939"/>
                  </a:lnTo>
                  <a:lnTo>
                    <a:pt x="0" y="4699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>
                <a:latin typeface="하나2.0 R" panose="020B0303000000000000" pitchFamily="50" charset="-127"/>
                <a:ea typeface="하나2.0 R" panose="020B0303000000000000" pitchFamily="50" charset="-127"/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B8189C0B-7819-5D31-FC69-1ADA3A07DD46}"/>
              </a:ext>
            </a:extLst>
          </p:cNvPr>
          <p:cNvSpPr txBox="1"/>
          <p:nvPr/>
        </p:nvSpPr>
        <p:spPr>
          <a:xfrm>
            <a:off x="3187262" y="7001439"/>
            <a:ext cx="1299157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2800" dirty="0">
                <a:latin typeface="하나2.0 R" panose="020B0303000000000000" pitchFamily="50" charset="-127"/>
                <a:ea typeface="하나2.0 R" panose="020B0303000000000000" pitchFamily="50" charset="-127"/>
              </a:rPr>
              <a:t>즉</a:t>
            </a:r>
            <a:r>
              <a:rPr lang="en-US" altLang="ko-KR" sz="2800" dirty="0">
                <a:latin typeface="하나2.0 R" panose="020B0303000000000000" pitchFamily="50" charset="-127"/>
                <a:ea typeface="하나2.0 R" panose="020B0303000000000000" pitchFamily="50" charset="-127"/>
              </a:rPr>
              <a:t>,</a:t>
            </a:r>
            <a:r>
              <a:rPr lang="ko-KR" altLang="en-US" sz="2800" dirty="0"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altLang="ko-KR" sz="2800" dirty="0">
                <a:latin typeface="하나2.0 R" panose="020B0303000000000000" pitchFamily="50" charset="-127"/>
                <a:ea typeface="하나2.0 R" panose="020B0303000000000000" pitchFamily="50" charset="-127"/>
              </a:rPr>
              <a:t>‘</a:t>
            </a:r>
            <a:r>
              <a:rPr lang="ko-KR" altLang="en-US" sz="2800" dirty="0">
                <a:latin typeface="하나2.0 R" panose="020B0303000000000000" pitchFamily="50" charset="-127"/>
                <a:ea typeface="하나2.0 R" panose="020B0303000000000000" pitchFamily="50" charset="-127"/>
              </a:rPr>
              <a:t>중</a:t>
            </a:r>
            <a:r>
              <a:rPr lang="en-US" altLang="ko-KR" sz="2800" dirty="0">
                <a:latin typeface="하나2.0 R" panose="020B0303000000000000" pitchFamily="50" charset="-127"/>
                <a:ea typeface="하나2.0 R" panose="020B0303000000000000" pitchFamily="50" charset="-127"/>
              </a:rPr>
              <a:t>-</a:t>
            </a:r>
            <a:r>
              <a:rPr lang="ko-KR" altLang="en-US" sz="2800" dirty="0">
                <a:latin typeface="하나2.0 R" panose="020B0303000000000000" pitchFamily="50" charset="-127"/>
                <a:ea typeface="하나2.0 R" panose="020B0303000000000000" pitchFamily="50" charset="-127"/>
              </a:rPr>
              <a:t>고 신용자</a:t>
            </a:r>
            <a:r>
              <a:rPr lang="en-US" altLang="ko-KR" sz="2800" dirty="0">
                <a:latin typeface="하나2.0 R" panose="020B0303000000000000" pitchFamily="50" charset="-127"/>
                <a:ea typeface="하나2.0 R" panose="020B0303000000000000" pitchFamily="50" charset="-127"/>
              </a:rPr>
              <a:t>’</a:t>
            </a:r>
            <a:r>
              <a:rPr lang="ko-KR" altLang="en-US" sz="2800" dirty="0">
                <a:latin typeface="하나2.0 R" panose="020B0303000000000000" pitchFamily="50" charset="-127"/>
                <a:ea typeface="하나2.0 R" panose="020B0303000000000000" pitchFamily="50" charset="-127"/>
              </a:rPr>
              <a:t>와 </a:t>
            </a:r>
            <a:r>
              <a:rPr lang="en-US" altLang="ko-KR" sz="2800" dirty="0">
                <a:latin typeface="하나2.0 R" panose="020B0303000000000000" pitchFamily="50" charset="-127"/>
                <a:ea typeface="하나2.0 R" panose="020B0303000000000000" pitchFamily="50" charset="-127"/>
              </a:rPr>
              <a:t>‘</a:t>
            </a:r>
            <a:r>
              <a:rPr lang="ko-KR" altLang="en-US" sz="2800" dirty="0">
                <a:latin typeface="하나2.0 R" panose="020B0303000000000000" pitchFamily="50" charset="-127"/>
                <a:ea typeface="하나2.0 R" panose="020B0303000000000000" pitchFamily="50" charset="-127"/>
              </a:rPr>
              <a:t>중</a:t>
            </a:r>
            <a:r>
              <a:rPr lang="en-US" altLang="ko-KR" sz="2800" dirty="0">
                <a:latin typeface="하나2.0 R" panose="020B0303000000000000" pitchFamily="50" charset="-127"/>
                <a:ea typeface="하나2.0 R" panose="020B0303000000000000" pitchFamily="50" charset="-127"/>
              </a:rPr>
              <a:t>-</a:t>
            </a:r>
            <a:r>
              <a:rPr lang="ko-KR" altLang="en-US" sz="2800" dirty="0">
                <a:latin typeface="하나2.0 R" panose="020B0303000000000000" pitchFamily="50" charset="-127"/>
                <a:ea typeface="하나2.0 R" panose="020B0303000000000000" pitchFamily="50" charset="-127"/>
              </a:rPr>
              <a:t>저 신용자</a:t>
            </a:r>
            <a:r>
              <a:rPr lang="en-US" altLang="ko-KR" sz="2800" dirty="0">
                <a:latin typeface="하나2.0 R" panose="020B0303000000000000" pitchFamily="50" charset="-127"/>
                <a:ea typeface="하나2.0 R" panose="020B0303000000000000" pitchFamily="50" charset="-127"/>
              </a:rPr>
              <a:t>’</a:t>
            </a:r>
            <a:r>
              <a:rPr lang="ko-KR" altLang="en-US" sz="2800" dirty="0">
                <a:latin typeface="하나2.0 R" panose="020B0303000000000000" pitchFamily="50" charset="-127"/>
                <a:ea typeface="하나2.0 R" panose="020B0303000000000000" pitchFamily="50" charset="-127"/>
              </a:rPr>
              <a:t>로 분류하는 데 중요할 것이라고 생각했던 변수인 </a:t>
            </a:r>
            <a:endParaRPr lang="en-US" altLang="ko-KR" sz="2800" dirty="0">
              <a:latin typeface="하나2.0 R" panose="020B0303000000000000" pitchFamily="50" charset="-127"/>
              <a:ea typeface="하나2.0 R" panose="020B0303000000000000" pitchFamily="50" charset="-127"/>
            </a:endParaRPr>
          </a:p>
          <a:p>
            <a:pPr algn="r"/>
            <a:r>
              <a:rPr lang="en-US" altLang="ko-KR" sz="2800" b="1" i="0" dirty="0" err="1">
                <a:solidFill>
                  <a:srgbClr val="E90061"/>
                </a:solidFill>
                <a:effectLst/>
                <a:latin typeface="하나2.0 R" panose="020B0303000000000000" pitchFamily="50" charset="-127"/>
                <a:ea typeface="하나2.0 R" panose="020B0303000000000000" pitchFamily="50" charset="-127"/>
              </a:rPr>
              <a:t>Num_of_Delayed_Payment</a:t>
            </a:r>
            <a:r>
              <a:rPr lang="en-US" altLang="ko-KR" sz="2800" b="1" i="0" dirty="0">
                <a:solidFill>
                  <a:srgbClr val="E90061"/>
                </a:solidFill>
                <a:effectLst/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ko-KR" altLang="en-US" sz="2800" b="1" dirty="0">
                <a:solidFill>
                  <a:srgbClr val="E90061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는 영향을 미치지 않는다</a:t>
            </a:r>
            <a:r>
              <a:rPr lang="en-US" altLang="ko-KR" sz="2800" b="1" dirty="0">
                <a:solidFill>
                  <a:srgbClr val="E90061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.</a:t>
            </a:r>
            <a:endParaRPr lang="ko-KR" altLang="en-US" sz="2800" b="1" dirty="0">
              <a:solidFill>
                <a:srgbClr val="E90061"/>
              </a:solidFill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sp>
        <p:nvSpPr>
          <p:cNvPr id="34" name="화살표: 오른쪽 33">
            <a:extLst>
              <a:ext uri="{FF2B5EF4-FFF2-40B4-BE49-F238E27FC236}">
                <a16:creationId xmlns:a16="http://schemas.microsoft.com/office/drawing/2014/main" id="{9580EC0C-8BE3-1417-4DED-321A99D58A20}"/>
              </a:ext>
            </a:extLst>
          </p:cNvPr>
          <p:cNvSpPr/>
          <p:nvPr/>
        </p:nvSpPr>
        <p:spPr>
          <a:xfrm>
            <a:off x="3023509" y="7109413"/>
            <a:ext cx="459709" cy="228600"/>
          </a:xfrm>
          <a:prstGeom prst="rightArrow">
            <a:avLst/>
          </a:prstGeom>
          <a:noFill/>
          <a:ln>
            <a:solidFill>
              <a:srgbClr val="26969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1C38E52-2EBD-1EF5-38B3-BE1CB285739B}"/>
              </a:ext>
            </a:extLst>
          </p:cNvPr>
          <p:cNvSpPr txBox="1"/>
          <p:nvPr/>
        </p:nvSpPr>
        <p:spPr>
          <a:xfrm>
            <a:off x="2943305" y="8378379"/>
            <a:ext cx="1341264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2800" dirty="0">
                <a:highlight>
                  <a:srgbClr val="F6F2AC"/>
                </a:highlight>
                <a:latin typeface="하나2.0 R" panose="020B0303000000000000" pitchFamily="50" charset="-127"/>
                <a:ea typeface="하나2.0 R" panose="020B0303000000000000" pitchFamily="50" charset="-127"/>
              </a:rPr>
              <a:t>채무 상환 의지</a:t>
            </a:r>
            <a:r>
              <a:rPr lang="ko-KR" altLang="en-US" sz="2800" dirty="0">
                <a:latin typeface="하나2.0 R" panose="020B0303000000000000" pitchFamily="50" charset="-127"/>
                <a:ea typeface="하나2.0 R" panose="020B0303000000000000" pitchFamily="50" charset="-127"/>
              </a:rPr>
              <a:t>를 가장 잘 대표한다고 볼 수 있는 변수인 </a:t>
            </a:r>
            <a:r>
              <a:rPr lang="en-US" altLang="ko-KR" sz="2800" b="1" dirty="0" err="1">
                <a:solidFill>
                  <a:srgbClr val="E90061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Payment_of_Min_Amount</a:t>
            </a:r>
            <a:r>
              <a:rPr lang="ko-KR" altLang="en-US" sz="2800" dirty="0">
                <a:latin typeface="하나2.0 R" panose="020B0303000000000000" pitchFamily="50" charset="-127"/>
                <a:ea typeface="하나2.0 R" panose="020B0303000000000000" pitchFamily="50" charset="-127"/>
              </a:rPr>
              <a:t>는 </a:t>
            </a:r>
            <a:endParaRPr lang="en-US" altLang="ko-KR" sz="2800" dirty="0">
              <a:latin typeface="하나2.0 R" panose="020B0303000000000000" pitchFamily="50" charset="-127"/>
              <a:ea typeface="하나2.0 R" panose="020B0303000000000000" pitchFamily="50" charset="-127"/>
            </a:endParaRPr>
          </a:p>
          <a:p>
            <a:pPr algn="r"/>
            <a:r>
              <a:rPr lang="en-US" altLang="ko-KR" sz="2800" dirty="0">
                <a:latin typeface="하나2.0 R" panose="020B0303000000000000" pitchFamily="50" charset="-127"/>
                <a:ea typeface="하나2.0 R" panose="020B0303000000000000" pitchFamily="50" charset="-127"/>
              </a:rPr>
              <a:t>‘</a:t>
            </a:r>
            <a:r>
              <a:rPr lang="ko-KR" altLang="en-US" sz="2800" dirty="0">
                <a:latin typeface="하나2.0 R" panose="020B0303000000000000" pitchFamily="50" charset="-127"/>
                <a:ea typeface="하나2.0 R" panose="020B0303000000000000" pitchFamily="50" charset="-127"/>
              </a:rPr>
              <a:t>중</a:t>
            </a:r>
            <a:r>
              <a:rPr lang="en-US" altLang="ko-KR" sz="2800" dirty="0">
                <a:latin typeface="하나2.0 R" panose="020B0303000000000000" pitchFamily="50" charset="-127"/>
                <a:ea typeface="하나2.0 R" panose="020B0303000000000000" pitchFamily="50" charset="-127"/>
              </a:rPr>
              <a:t>-</a:t>
            </a:r>
            <a:r>
              <a:rPr lang="ko-KR" altLang="en-US" sz="2800" dirty="0">
                <a:latin typeface="하나2.0 R" panose="020B0303000000000000" pitchFamily="50" charset="-127"/>
                <a:ea typeface="하나2.0 R" panose="020B0303000000000000" pitchFamily="50" charset="-127"/>
              </a:rPr>
              <a:t>고 신용자</a:t>
            </a:r>
            <a:r>
              <a:rPr lang="en-US" altLang="ko-KR" sz="2800" dirty="0">
                <a:latin typeface="하나2.0 R" panose="020B0303000000000000" pitchFamily="50" charset="-127"/>
                <a:ea typeface="하나2.0 R" panose="020B0303000000000000" pitchFamily="50" charset="-127"/>
              </a:rPr>
              <a:t>’</a:t>
            </a:r>
            <a:r>
              <a:rPr lang="ko-KR" altLang="en-US" sz="2800" dirty="0">
                <a:latin typeface="하나2.0 R" panose="020B0303000000000000" pitchFamily="50" charset="-127"/>
                <a:ea typeface="하나2.0 R" panose="020B0303000000000000" pitchFamily="50" charset="-127"/>
              </a:rPr>
              <a:t>와 </a:t>
            </a:r>
            <a:r>
              <a:rPr lang="en-US" altLang="ko-KR" sz="2800" dirty="0">
                <a:latin typeface="하나2.0 R" panose="020B0303000000000000" pitchFamily="50" charset="-127"/>
                <a:ea typeface="하나2.0 R" panose="020B0303000000000000" pitchFamily="50" charset="-127"/>
              </a:rPr>
              <a:t>‘</a:t>
            </a:r>
            <a:r>
              <a:rPr lang="ko-KR" altLang="en-US" sz="2800" dirty="0">
                <a:latin typeface="하나2.0 R" panose="020B0303000000000000" pitchFamily="50" charset="-127"/>
                <a:ea typeface="하나2.0 R" panose="020B0303000000000000" pitchFamily="50" charset="-127"/>
              </a:rPr>
              <a:t>중</a:t>
            </a:r>
            <a:r>
              <a:rPr lang="en-US" altLang="ko-KR" sz="2800" dirty="0">
                <a:latin typeface="하나2.0 R" panose="020B0303000000000000" pitchFamily="50" charset="-127"/>
                <a:ea typeface="하나2.0 R" panose="020B0303000000000000" pitchFamily="50" charset="-127"/>
              </a:rPr>
              <a:t>-</a:t>
            </a:r>
            <a:r>
              <a:rPr lang="ko-KR" altLang="en-US" sz="2800" dirty="0">
                <a:latin typeface="하나2.0 R" panose="020B0303000000000000" pitchFamily="50" charset="-127"/>
                <a:ea typeface="하나2.0 R" panose="020B0303000000000000" pitchFamily="50" charset="-127"/>
              </a:rPr>
              <a:t>저 신용자</a:t>
            </a:r>
            <a:r>
              <a:rPr lang="en-US" altLang="ko-KR" sz="2800" dirty="0">
                <a:latin typeface="하나2.0 R" panose="020B0303000000000000" pitchFamily="50" charset="-127"/>
                <a:ea typeface="하나2.0 R" panose="020B0303000000000000" pitchFamily="50" charset="-127"/>
              </a:rPr>
              <a:t>’</a:t>
            </a:r>
            <a:r>
              <a:rPr lang="ko-KR" altLang="en-US" sz="2800" dirty="0">
                <a:latin typeface="하나2.0 R" panose="020B0303000000000000" pitchFamily="50" charset="-127"/>
                <a:ea typeface="하나2.0 R" panose="020B0303000000000000" pitchFamily="50" charset="-127"/>
              </a:rPr>
              <a:t>로 분류하는데 </a:t>
            </a:r>
            <a:r>
              <a:rPr lang="ko-KR" altLang="en-US" sz="2800" b="1" dirty="0">
                <a:solidFill>
                  <a:srgbClr val="E90061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유의미하다</a:t>
            </a:r>
            <a:r>
              <a:rPr lang="en-US" altLang="ko-KR" sz="2800" b="1" dirty="0">
                <a:solidFill>
                  <a:srgbClr val="E90061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.</a:t>
            </a:r>
          </a:p>
        </p:txBody>
      </p:sp>
      <p:sp>
        <p:nvSpPr>
          <p:cNvPr id="38" name="화살표: 오른쪽 37">
            <a:extLst>
              <a:ext uri="{FF2B5EF4-FFF2-40B4-BE49-F238E27FC236}">
                <a16:creationId xmlns:a16="http://schemas.microsoft.com/office/drawing/2014/main" id="{F438EC64-01A1-DCF9-A93E-E8F7FD48D645}"/>
              </a:ext>
            </a:extLst>
          </p:cNvPr>
          <p:cNvSpPr/>
          <p:nvPr/>
        </p:nvSpPr>
        <p:spPr>
          <a:xfrm>
            <a:off x="2356971" y="8517363"/>
            <a:ext cx="459709" cy="228600"/>
          </a:xfrm>
          <a:prstGeom prst="rightArrow">
            <a:avLst/>
          </a:prstGeom>
          <a:noFill/>
          <a:ln>
            <a:solidFill>
              <a:srgbClr val="26969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C26176BD-0E49-750E-74E8-861B1DCB23C2}"/>
              </a:ext>
            </a:extLst>
          </p:cNvPr>
          <p:cNvSpPr/>
          <p:nvPr/>
        </p:nvSpPr>
        <p:spPr>
          <a:xfrm>
            <a:off x="1219200" y="4762500"/>
            <a:ext cx="8430428" cy="270777"/>
          </a:xfrm>
          <a:prstGeom prst="rect">
            <a:avLst/>
          </a:prstGeom>
          <a:solidFill>
            <a:schemeClr val="accent5">
              <a:lumMod val="60000"/>
              <a:lumOff val="4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9567745" cy="1791758"/>
            <a:chOff x="0" y="0"/>
            <a:chExt cx="3072657" cy="55315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072657" cy="553153"/>
            </a:xfrm>
            <a:custGeom>
              <a:avLst/>
              <a:gdLst/>
              <a:ahLst/>
              <a:cxnLst/>
              <a:rect l="l" t="t" r="r" b="b"/>
              <a:pathLst>
                <a:path w="3072657" h="553153">
                  <a:moveTo>
                    <a:pt x="0" y="0"/>
                  </a:moveTo>
                  <a:lnTo>
                    <a:pt x="3072657" y="0"/>
                  </a:lnTo>
                  <a:lnTo>
                    <a:pt x="3072657" y="553153"/>
                  </a:lnTo>
                  <a:lnTo>
                    <a:pt x="0" y="553153"/>
                  </a:lnTo>
                  <a:close/>
                </a:path>
              </a:pathLst>
            </a:custGeom>
            <a:solidFill>
              <a:srgbClr val="008485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3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966105" y="9258300"/>
            <a:ext cx="7321896" cy="1050125"/>
            <a:chOff x="0" y="0"/>
            <a:chExt cx="2831228" cy="55315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831228" cy="553153"/>
            </a:xfrm>
            <a:custGeom>
              <a:avLst/>
              <a:gdLst/>
              <a:ahLst/>
              <a:cxnLst/>
              <a:rect l="l" t="t" r="r" b="b"/>
              <a:pathLst>
                <a:path w="2831228" h="553153">
                  <a:moveTo>
                    <a:pt x="0" y="0"/>
                  </a:moveTo>
                  <a:lnTo>
                    <a:pt x="2831228" y="0"/>
                  </a:lnTo>
                  <a:lnTo>
                    <a:pt x="2831228" y="553153"/>
                  </a:lnTo>
                  <a:lnTo>
                    <a:pt x="0" y="553153"/>
                  </a:lnTo>
                  <a:close/>
                </a:path>
              </a:pathLst>
            </a:custGeom>
            <a:solidFill>
              <a:srgbClr val="008485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3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506032" y="1426539"/>
            <a:ext cx="7123854" cy="8881886"/>
          </a:xfrm>
          <a:custGeom>
            <a:avLst/>
            <a:gdLst/>
            <a:ahLst/>
            <a:cxnLst/>
            <a:rect l="l" t="t" r="r" b="b"/>
            <a:pathLst>
              <a:path w="7123854" h="8881886">
                <a:moveTo>
                  <a:pt x="0" y="0"/>
                </a:moveTo>
                <a:lnTo>
                  <a:pt x="7123854" y="0"/>
                </a:lnTo>
                <a:lnTo>
                  <a:pt x="7123854" y="8881887"/>
                </a:lnTo>
                <a:lnTo>
                  <a:pt x="0" y="88818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 dirty="0"/>
          </a:p>
        </p:txBody>
      </p:sp>
      <p:sp>
        <p:nvSpPr>
          <p:cNvPr id="9" name="TextBox 9"/>
          <p:cNvSpPr txBox="1"/>
          <p:nvPr/>
        </p:nvSpPr>
        <p:spPr>
          <a:xfrm>
            <a:off x="701040" y="527319"/>
            <a:ext cx="7698708" cy="619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sz="4000" dirty="0">
                <a:solidFill>
                  <a:srgbClr val="FFFFFF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4.4 Model2 </a:t>
            </a:r>
            <a:r>
              <a:rPr lang="en-US" sz="4000" dirty="0" err="1">
                <a:solidFill>
                  <a:srgbClr val="FFFFFF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클러스터링</a:t>
            </a:r>
            <a:r>
              <a:rPr lang="en-US" sz="4000" dirty="0">
                <a:solidFill>
                  <a:srgbClr val="FFFFFF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</a:t>
            </a:r>
            <a:r>
              <a:rPr lang="en-US" sz="4000" dirty="0" err="1">
                <a:solidFill>
                  <a:srgbClr val="FFFFFF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결과</a:t>
            </a:r>
            <a:endParaRPr lang="en-US" sz="4000" dirty="0">
              <a:solidFill>
                <a:srgbClr val="FFFFFF"/>
              </a:solidFill>
              <a:latin typeface="하나2.0 CM" panose="020B0603000000000000" pitchFamily="50" charset="-127"/>
              <a:ea typeface="하나2.0 CM" panose="020B0603000000000000" pitchFamily="50" charset="-127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8629944" y="3009900"/>
            <a:ext cx="9658114" cy="48282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694" lvl="1" indent="-323847">
              <a:lnSpc>
                <a:spcPts val="4199"/>
              </a:lnSpc>
              <a:spcBef>
                <a:spcPct val="0"/>
              </a:spcBef>
              <a:buFont typeface="Arial"/>
              <a:buChar char="•"/>
            </a:pPr>
            <a:r>
              <a:rPr lang="en-US" sz="2800" b="1" dirty="0">
                <a:solidFill>
                  <a:srgbClr val="0070C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'0' </a:t>
            </a:r>
            <a:r>
              <a:rPr lang="en-US" sz="2800" b="1" dirty="0" err="1">
                <a:solidFill>
                  <a:srgbClr val="0070C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컬럼</a:t>
            </a:r>
            <a:r>
              <a:rPr lang="en-US" sz="2800" b="1" dirty="0">
                <a:solidFill>
                  <a:srgbClr val="0070C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</a:p>
          <a:p>
            <a:pPr>
              <a:lnSpc>
                <a:spcPts val="4199"/>
              </a:lnSpc>
              <a:spcBef>
                <a:spcPct val="0"/>
              </a:spcBef>
            </a:pP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   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클러스터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0의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모든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변수에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대한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평균값</a:t>
            </a:r>
            <a:endParaRPr lang="en-US" sz="2800" dirty="0">
              <a:solidFill>
                <a:srgbClr val="000000"/>
              </a:solidFill>
              <a:latin typeface="하나2.0 R" panose="020B0303000000000000" pitchFamily="50" charset="-127"/>
              <a:ea typeface="하나2.0 R" panose="020B0303000000000000" pitchFamily="50" charset="-127"/>
            </a:endParaRPr>
          </a:p>
          <a:p>
            <a:pPr>
              <a:lnSpc>
                <a:spcPts val="4199"/>
              </a:lnSpc>
              <a:spcBef>
                <a:spcPct val="0"/>
              </a:spcBef>
            </a:pPr>
            <a:endParaRPr lang="en-US" sz="2800" dirty="0">
              <a:solidFill>
                <a:srgbClr val="000000"/>
              </a:solidFill>
              <a:latin typeface="하나2.0 R" panose="020B0303000000000000" pitchFamily="50" charset="-127"/>
              <a:ea typeface="하나2.0 R" panose="020B0303000000000000" pitchFamily="50" charset="-127"/>
            </a:endParaRPr>
          </a:p>
          <a:p>
            <a:pPr marL="647694" lvl="1" indent="-323847">
              <a:lnSpc>
                <a:spcPts val="4199"/>
              </a:lnSpc>
              <a:spcBef>
                <a:spcPct val="0"/>
              </a:spcBef>
              <a:buFont typeface="Arial"/>
              <a:buChar char="•"/>
            </a:pP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'1' </a:t>
            </a:r>
            <a:r>
              <a:rPr lang="en-US" sz="2800" b="1" dirty="0" err="1">
                <a:solidFill>
                  <a:schemeClr val="accent6">
                    <a:lumMod val="75000"/>
                  </a:schemeClr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컬럼</a:t>
            </a: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</a:p>
          <a:p>
            <a:pPr>
              <a:lnSpc>
                <a:spcPts val="4199"/>
              </a:lnSpc>
              <a:spcBef>
                <a:spcPct val="0"/>
              </a:spcBef>
            </a:pP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  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클러스터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1의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모든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변수에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대한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평균값</a:t>
            </a:r>
            <a:endParaRPr lang="en-US" sz="2800" dirty="0">
              <a:solidFill>
                <a:srgbClr val="000000"/>
              </a:solidFill>
              <a:latin typeface="하나2.0 R" panose="020B0303000000000000" pitchFamily="50" charset="-127"/>
              <a:ea typeface="하나2.0 R" panose="020B0303000000000000" pitchFamily="50" charset="-127"/>
            </a:endParaRPr>
          </a:p>
          <a:p>
            <a:pPr>
              <a:lnSpc>
                <a:spcPts val="4199"/>
              </a:lnSpc>
              <a:spcBef>
                <a:spcPct val="0"/>
              </a:spcBef>
            </a:pPr>
            <a:endParaRPr lang="en-US" sz="2800" dirty="0">
              <a:solidFill>
                <a:srgbClr val="000000"/>
              </a:solidFill>
              <a:latin typeface="하나2.0 R" panose="020B0303000000000000" pitchFamily="50" charset="-127"/>
              <a:ea typeface="하나2.0 R" panose="020B0303000000000000" pitchFamily="50" charset="-127"/>
            </a:endParaRPr>
          </a:p>
          <a:p>
            <a:pPr marL="647694" lvl="1" indent="-323847">
              <a:lnSpc>
                <a:spcPts val="4199"/>
              </a:lnSpc>
              <a:spcBef>
                <a:spcPct val="0"/>
              </a:spcBef>
              <a:buFont typeface="Arial"/>
              <a:buChar char="•"/>
            </a:pPr>
            <a:r>
              <a:rPr lang="en-US" sz="2800" b="1" dirty="0">
                <a:solidFill>
                  <a:srgbClr val="269697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'</a:t>
            </a:r>
            <a:r>
              <a:rPr lang="en-US" sz="2800" b="1" dirty="0" err="1">
                <a:solidFill>
                  <a:srgbClr val="269697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variable_importance</a:t>
            </a:r>
            <a:r>
              <a:rPr lang="en-US" sz="2800" b="1" dirty="0">
                <a:solidFill>
                  <a:srgbClr val="269697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' </a:t>
            </a:r>
            <a:r>
              <a:rPr lang="en-US" sz="2800" b="1" dirty="0" err="1">
                <a:solidFill>
                  <a:srgbClr val="269697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컬럼</a:t>
            </a:r>
            <a:r>
              <a:rPr lang="en-US" sz="2800" b="1" dirty="0">
                <a:solidFill>
                  <a:srgbClr val="269697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</a:p>
          <a:p>
            <a:pPr>
              <a:lnSpc>
                <a:spcPts val="4199"/>
              </a:lnSpc>
              <a:spcBef>
                <a:spcPct val="0"/>
              </a:spcBef>
            </a:pP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  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클러스터링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결과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, 각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변수들의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중요도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수치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. </a:t>
            </a:r>
          </a:p>
          <a:p>
            <a:pPr>
              <a:lnSpc>
                <a:spcPts val="4199"/>
              </a:lnSpc>
              <a:spcBef>
                <a:spcPct val="0"/>
              </a:spcBef>
            </a:pP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  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숫자가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클수록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클러스터간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구분을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잘해준다는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것을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의미</a:t>
            </a:r>
            <a:endParaRPr lang="en-US" sz="2800" dirty="0">
              <a:solidFill>
                <a:srgbClr val="000000"/>
              </a:solidFill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sp>
        <p:nvSpPr>
          <p:cNvPr id="11" name="Freeform 11"/>
          <p:cNvSpPr/>
          <p:nvPr/>
        </p:nvSpPr>
        <p:spPr>
          <a:xfrm>
            <a:off x="11755859" y="-2042445"/>
            <a:ext cx="2888852" cy="2888852"/>
          </a:xfrm>
          <a:custGeom>
            <a:avLst/>
            <a:gdLst/>
            <a:ahLst/>
            <a:cxnLst/>
            <a:rect l="l" t="t" r="r" b="b"/>
            <a:pathLst>
              <a:path w="2888852" h="2888852">
                <a:moveTo>
                  <a:pt x="0" y="0"/>
                </a:moveTo>
                <a:lnTo>
                  <a:pt x="2888852" y="0"/>
                </a:lnTo>
                <a:lnTo>
                  <a:pt x="2888852" y="2888852"/>
                </a:lnTo>
                <a:lnTo>
                  <a:pt x="0" y="288885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2" name="Freeform 12"/>
          <p:cNvSpPr/>
          <p:nvPr/>
        </p:nvSpPr>
        <p:spPr>
          <a:xfrm>
            <a:off x="13459001" y="-3257460"/>
            <a:ext cx="5437331" cy="5437331"/>
          </a:xfrm>
          <a:custGeom>
            <a:avLst/>
            <a:gdLst/>
            <a:ahLst/>
            <a:cxnLst/>
            <a:rect l="l" t="t" r="r" b="b"/>
            <a:pathLst>
              <a:path w="5437331" h="5437331">
                <a:moveTo>
                  <a:pt x="0" y="0"/>
                </a:moveTo>
                <a:lnTo>
                  <a:pt x="5437331" y="0"/>
                </a:lnTo>
                <a:lnTo>
                  <a:pt x="5437331" y="5437331"/>
                </a:lnTo>
                <a:lnTo>
                  <a:pt x="0" y="543733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9F26D92-E7E6-E8DF-1727-E8D678071AA6}"/>
              </a:ext>
            </a:extLst>
          </p:cNvPr>
          <p:cNvSpPr/>
          <p:nvPr/>
        </p:nvSpPr>
        <p:spPr>
          <a:xfrm>
            <a:off x="3962400" y="1638300"/>
            <a:ext cx="1143000" cy="8229600"/>
          </a:xfrm>
          <a:prstGeom prst="rect">
            <a:avLst/>
          </a:prstGeom>
          <a:solidFill>
            <a:srgbClr val="00B0F0">
              <a:alpha val="14000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D30BD31-72AD-BFBB-EC53-006E588BC6F6}"/>
              </a:ext>
            </a:extLst>
          </p:cNvPr>
          <p:cNvSpPr/>
          <p:nvPr/>
        </p:nvSpPr>
        <p:spPr>
          <a:xfrm>
            <a:off x="5174708" y="1651000"/>
            <a:ext cx="1267122" cy="8229600"/>
          </a:xfrm>
          <a:prstGeom prst="rect">
            <a:avLst/>
          </a:prstGeom>
          <a:solidFill>
            <a:schemeClr val="accent6">
              <a:lumMod val="40000"/>
              <a:lumOff val="60000"/>
              <a:alpha val="27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432EC19-4E40-A665-21B0-488B1C79A74C}"/>
              </a:ext>
            </a:extLst>
          </p:cNvPr>
          <p:cNvSpPr/>
          <p:nvPr/>
        </p:nvSpPr>
        <p:spPr>
          <a:xfrm>
            <a:off x="6555283" y="1638300"/>
            <a:ext cx="1674317" cy="8229600"/>
          </a:xfrm>
          <a:prstGeom prst="rect">
            <a:avLst/>
          </a:prstGeom>
          <a:solidFill>
            <a:srgbClr val="269697">
              <a:alpha val="18000"/>
            </a:srgbClr>
          </a:solidFill>
          <a:ln>
            <a:solidFill>
              <a:srgbClr val="26969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37331" y="2030095"/>
            <a:ext cx="13293258" cy="6791564"/>
            <a:chOff x="0" y="0"/>
            <a:chExt cx="3501105" cy="178872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501105" cy="1788725"/>
            </a:xfrm>
            <a:custGeom>
              <a:avLst/>
              <a:gdLst/>
              <a:ahLst/>
              <a:cxnLst/>
              <a:rect l="l" t="t" r="r" b="b"/>
              <a:pathLst>
                <a:path w="3501105" h="1788725">
                  <a:moveTo>
                    <a:pt x="0" y="0"/>
                  </a:moveTo>
                  <a:lnTo>
                    <a:pt x="3501105" y="0"/>
                  </a:lnTo>
                  <a:lnTo>
                    <a:pt x="3501105" y="1788725"/>
                  </a:lnTo>
                  <a:lnTo>
                    <a:pt x="0" y="1788725"/>
                  </a:lnTo>
                  <a:close/>
                </a:path>
              </a:pathLst>
            </a:custGeom>
            <a:solidFill>
              <a:srgbClr val="008485">
                <a:alpha val="31765"/>
              </a:srgbClr>
            </a:solidFill>
            <a:ln w="38100">
              <a:solidFill>
                <a:srgbClr val="000000">
                  <a:alpha val="31765"/>
                </a:srgbClr>
              </a:solidFill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147716">
            <a:off x="2497371" y="1747718"/>
            <a:ext cx="13293258" cy="6791564"/>
            <a:chOff x="0" y="0"/>
            <a:chExt cx="3501105" cy="178872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501105" cy="1788725"/>
            </a:xfrm>
            <a:custGeom>
              <a:avLst/>
              <a:gdLst/>
              <a:ahLst/>
              <a:cxnLst/>
              <a:rect l="l" t="t" r="r" b="b"/>
              <a:pathLst>
                <a:path w="3501105" h="1788725">
                  <a:moveTo>
                    <a:pt x="6406" y="0"/>
                  </a:moveTo>
                  <a:lnTo>
                    <a:pt x="3494699" y="0"/>
                  </a:lnTo>
                  <a:cubicBezTo>
                    <a:pt x="3496397" y="0"/>
                    <a:pt x="3498027" y="675"/>
                    <a:pt x="3499229" y="1876"/>
                  </a:cubicBezTo>
                  <a:cubicBezTo>
                    <a:pt x="3500430" y="3078"/>
                    <a:pt x="3501105" y="4707"/>
                    <a:pt x="3501105" y="6406"/>
                  </a:cubicBezTo>
                  <a:lnTo>
                    <a:pt x="3501105" y="1782318"/>
                  </a:lnTo>
                  <a:cubicBezTo>
                    <a:pt x="3501105" y="1785856"/>
                    <a:pt x="3498237" y="1788725"/>
                    <a:pt x="3494699" y="1788725"/>
                  </a:cubicBezTo>
                  <a:lnTo>
                    <a:pt x="6406" y="1788725"/>
                  </a:lnTo>
                  <a:cubicBezTo>
                    <a:pt x="4707" y="1788725"/>
                    <a:pt x="3078" y="1788050"/>
                    <a:pt x="1876" y="1786848"/>
                  </a:cubicBezTo>
                  <a:cubicBezTo>
                    <a:pt x="675" y="1785647"/>
                    <a:pt x="0" y="1784017"/>
                    <a:pt x="0" y="1782318"/>
                  </a:cubicBezTo>
                  <a:lnTo>
                    <a:pt x="0" y="6406"/>
                  </a:lnTo>
                  <a:cubicBezTo>
                    <a:pt x="0" y="4707"/>
                    <a:pt x="675" y="3078"/>
                    <a:pt x="1876" y="1876"/>
                  </a:cubicBezTo>
                  <a:cubicBezTo>
                    <a:pt x="3078" y="675"/>
                    <a:pt x="4707" y="0"/>
                    <a:pt x="6406" y="0"/>
                  </a:cubicBezTo>
                  <a:close/>
                </a:path>
              </a:pathLst>
            </a:custGeom>
            <a:solidFill>
              <a:srgbClr val="FFFFFF"/>
            </a:solidFill>
            <a:ln w="38100">
              <a:solidFill>
                <a:srgbClr val="000000"/>
              </a:solidFill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0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4520828" y="4199481"/>
            <a:ext cx="8921541" cy="12054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360"/>
              </a:lnSpc>
            </a:pPr>
            <a:r>
              <a:rPr lang="en-US" sz="7800" dirty="0">
                <a:solidFill>
                  <a:srgbClr val="008485"/>
                </a:solidFill>
                <a:latin typeface="하나2.0 H" panose="020B0903000000000000" pitchFamily="50" charset="-127"/>
                <a:ea typeface="하나2.0 H" panose="020B0903000000000000" pitchFamily="50" charset="-127"/>
              </a:rPr>
              <a:t>1. </a:t>
            </a:r>
            <a:r>
              <a:rPr lang="en-US" sz="7800" dirty="0" err="1">
                <a:solidFill>
                  <a:srgbClr val="008485"/>
                </a:solidFill>
                <a:latin typeface="하나2.0 H" panose="020B0903000000000000" pitchFamily="50" charset="-127"/>
                <a:ea typeface="하나2.0 H" panose="020B0903000000000000" pitchFamily="50" charset="-127"/>
              </a:rPr>
              <a:t>프로젝트</a:t>
            </a:r>
            <a:r>
              <a:rPr lang="en-US" sz="7800" dirty="0">
                <a:solidFill>
                  <a:srgbClr val="008485"/>
                </a:solidFill>
                <a:latin typeface="하나2.0 H" panose="020B0903000000000000" pitchFamily="50" charset="-127"/>
                <a:ea typeface="하나2.0 H" panose="020B0903000000000000" pitchFamily="50" charset="-127"/>
              </a:rPr>
              <a:t> </a:t>
            </a:r>
            <a:r>
              <a:rPr lang="en-US" sz="7800" dirty="0" err="1">
                <a:solidFill>
                  <a:srgbClr val="008485"/>
                </a:solidFill>
                <a:latin typeface="하나2.0 H" panose="020B0903000000000000" pitchFamily="50" charset="-127"/>
                <a:ea typeface="하나2.0 H" panose="020B0903000000000000" pitchFamily="50" charset="-127"/>
              </a:rPr>
              <a:t>개요</a:t>
            </a:r>
            <a:endParaRPr lang="en-US" sz="7800" dirty="0">
              <a:solidFill>
                <a:srgbClr val="008485"/>
              </a:solidFill>
              <a:latin typeface="하나2.0 H" panose="020B0903000000000000" pitchFamily="50" charset="-127"/>
              <a:ea typeface="하나2.0 H" panose="020B0903000000000000" pitchFamily="50" charset="-127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1600398"/>
            <a:ext cx="6354801" cy="1911751"/>
          </a:xfrm>
          <a:custGeom>
            <a:avLst/>
            <a:gdLst/>
            <a:ahLst/>
            <a:cxnLst/>
            <a:rect l="l" t="t" r="r" b="b"/>
            <a:pathLst>
              <a:path w="6354801" h="1911751">
                <a:moveTo>
                  <a:pt x="0" y="0"/>
                </a:moveTo>
                <a:lnTo>
                  <a:pt x="6354801" y="0"/>
                </a:lnTo>
                <a:lnTo>
                  <a:pt x="6354801" y="1911751"/>
                </a:lnTo>
                <a:lnTo>
                  <a:pt x="0" y="191175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8437645" y="546369"/>
            <a:ext cx="3793004" cy="3798566"/>
          </a:xfrm>
          <a:custGeom>
            <a:avLst/>
            <a:gdLst/>
            <a:ahLst/>
            <a:cxnLst/>
            <a:rect l="l" t="t" r="r" b="b"/>
            <a:pathLst>
              <a:path w="3793004" h="3798566">
                <a:moveTo>
                  <a:pt x="0" y="0"/>
                </a:moveTo>
                <a:lnTo>
                  <a:pt x="3793004" y="0"/>
                </a:lnTo>
                <a:lnTo>
                  <a:pt x="3793004" y="3798566"/>
                </a:lnTo>
                <a:lnTo>
                  <a:pt x="0" y="37985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Freeform 4"/>
          <p:cNvSpPr/>
          <p:nvPr/>
        </p:nvSpPr>
        <p:spPr>
          <a:xfrm>
            <a:off x="12268546" y="-2718665"/>
            <a:ext cx="4843759" cy="4843759"/>
          </a:xfrm>
          <a:custGeom>
            <a:avLst/>
            <a:gdLst/>
            <a:ahLst/>
            <a:cxnLst/>
            <a:rect l="l" t="t" r="r" b="b"/>
            <a:pathLst>
              <a:path w="4843759" h="4843759">
                <a:moveTo>
                  <a:pt x="0" y="0"/>
                </a:moveTo>
                <a:lnTo>
                  <a:pt x="4843759" y="0"/>
                </a:lnTo>
                <a:lnTo>
                  <a:pt x="4843759" y="4843758"/>
                </a:lnTo>
                <a:lnTo>
                  <a:pt x="0" y="484375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Freeform 5"/>
          <p:cNvSpPr/>
          <p:nvPr/>
        </p:nvSpPr>
        <p:spPr>
          <a:xfrm>
            <a:off x="16194467" y="-1583530"/>
            <a:ext cx="2573487" cy="2573487"/>
          </a:xfrm>
          <a:custGeom>
            <a:avLst/>
            <a:gdLst/>
            <a:ahLst/>
            <a:cxnLst/>
            <a:rect l="l" t="t" r="r" b="b"/>
            <a:pathLst>
              <a:path w="2573487" h="2573487">
                <a:moveTo>
                  <a:pt x="0" y="0"/>
                </a:moveTo>
                <a:lnTo>
                  <a:pt x="2573487" y="0"/>
                </a:lnTo>
                <a:lnTo>
                  <a:pt x="2573487" y="2573487"/>
                </a:lnTo>
                <a:lnTo>
                  <a:pt x="0" y="257348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Freeform 6"/>
          <p:cNvSpPr/>
          <p:nvPr/>
        </p:nvSpPr>
        <p:spPr>
          <a:xfrm>
            <a:off x="13264945" y="546369"/>
            <a:ext cx="3847360" cy="3714501"/>
          </a:xfrm>
          <a:custGeom>
            <a:avLst/>
            <a:gdLst/>
            <a:ahLst/>
            <a:cxnLst/>
            <a:rect l="l" t="t" r="r" b="b"/>
            <a:pathLst>
              <a:path w="3847360" h="3714501">
                <a:moveTo>
                  <a:pt x="0" y="0"/>
                </a:moveTo>
                <a:lnTo>
                  <a:pt x="3847360" y="0"/>
                </a:lnTo>
                <a:lnTo>
                  <a:pt x="3847360" y="3714501"/>
                </a:lnTo>
                <a:lnTo>
                  <a:pt x="0" y="371450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" name="Freeform 7"/>
          <p:cNvSpPr/>
          <p:nvPr/>
        </p:nvSpPr>
        <p:spPr>
          <a:xfrm>
            <a:off x="605992" y="5315838"/>
            <a:ext cx="4020113" cy="3875505"/>
          </a:xfrm>
          <a:custGeom>
            <a:avLst/>
            <a:gdLst/>
            <a:ahLst/>
            <a:cxnLst/>
            <a:rect l="l" t="t" r="r" b="b"/>
            <a:pathLst>
              <a:path w="4020113" h="3875505">
                <a:moveTo>
                  <a:pt x="0" y="0"/>
                </a:moveTo>
                <a:lnTo>
                  <a:pt x="4020113" y="0"/>
                </a:lnTo>
                <a:lnTo>
                  <a:pt x="4020113" y="3875504"/>
                </a:lnTo>
                <a:lnTo>
                  <a:pt x="0" y="387550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8" name="Freeform 8"/>
          <p:cNvSpPr/>
          <p:nvPr/>
        </p:nvSpPr>
        <p:spPr>
          <a:xfrm>
            <a:off x="5004960" y="5364600"/>
            <a:ext cx="4000531" cy="3879303"/>
          </a:xfrm>
          <a:custGeom>
            <a:avLst/>
            <a:gdLst/>
            <a:ahLst/>
            <a:cxnLst/>
            <a:rect l="l" t="t" r="r" b="b"/>
            <a:pathLst>
              <a:path w="4000531" h="3879303">
                <a:moveTo>
                  <a:pt x="0" y="0"/>
                </a:moveTo>
                <a:lnTo>
                  <a:pt x="4000531" y="0"/>
                </a:lnTo>
                <a:lnTo>
                  <a:pt x="4000531" y="3879303"/>
                </a:lnTo>
                <a:lnTo>
                  <a:pt x="0" y="387930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9" name="Freeform 9"/>
          <p:cNvSpPr/>
          <p:nvPr/>
        </p:nvSpPr>
        <p:spPr>
          <a:xfrm>
            <a:off x="9626456" y="5364600"/>
            <a:ext cx="3904522" cy="3774182"/>
          </a:xfrm>
          <a:custGeom>
            <a:avLst/>
            <a:gdLst/>
            <a:ahLst/>
            <a:cxnLst/>
            <a:rect l="l" t="t" r="r" b="b"/>
            <a:pathLst>
              <a:path w="3904522" h="3774182">
                <a:moveTo>
                  <a:pt x="0" y="0"/>
                </a:moveTo>
                <a:lnTo>
                  <a:pt x="3904522" y="0"/>
                </a:lnTo>
                <a:lnTo>
                  <a:pt x="3904522" y="3774182"/>
                </a:lnTo>
                <a:lnTo>
                  <a:pt x="0" y="377418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0" name="Freeform 10"/>
          <p:cNvSpPr/>
          <p:nvPr/>
        </p:nvSpPr>
        <p:spPr>
          <a:xfrm>
            <a:off x="13973483" y="5364600"/>
            <a:ext cx="3796377" cy="3664520"/>
          </a:xfrm>
          <a:custGeom>
            <a:avLst/>
            <a:gdLst/>
            <a:ahLst/>
            <a:cxnLst/>
            <a:rect l="l" t="t" r="r" b="b"/>
            <a:pathLst>
              <a:path w="3796377" h="3664520">
                <a:moveTo>
                  <a:pt x="0" y="0"/>
                </a:moveTo>
                <a:lnTo>
                  <a:pt x="3796377" y="0"/>
                </a:lnTo>
                <a:lnTo>
                  <a:pt x="3796377" y="3664520"/>
                </a:lnTo>
                <a:lnTo>
                  <a:pt x="0" y="366452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1" name="TextBox 11"/>
          <p:cNvSpPr txBox="1"/>
          <p:nvPr/>
        </p:nvSpPr>
        <p:spPr>
          <a:xfrm>
            <a:off x="701040" y="527319"/>
            <a:ext cx="7698708" cy="619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sz="4000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4.5 </a:t>
            </a:r>
            <a:r>
              <a:rPr lang="en-US" sz="4000" dirty="0" err="1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잠재고객의</a:t>
            </a:r>
            <a:r>
              <a:rPr lang="en-US" sz="4000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데이터</a:t>
            </a:r>
            <a:r>
              <a:rPr lang="en-US" sz="4000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시각화</a:t>
            </a:r>
            <a:endParaRPr lang="en-US" sz="4000" dirty="0">
              <a:solidFill>
                <a:srgbClr val="000000"/>
              </a:solidFill>
              <a:latin typeface="하나2.0 CM" panose="020B0603000000000000" pitchFamily="50" charset="-127"/>
              <a:ea typeface="하나2.0 CM" panose="020B0603000000000000" pitchFamily="50" charset="-127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2701210" y="3813029"/>
            <a:ext cx="3009781" cy="5193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 dirty="0" err="1">
                <a:solidFill>
                  <a:srgbClr val="2B70E4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잠재고객</a:t>
            </a:r>
            <a:r>
              <a:rPr lang="en-US" sz="2999" dirty="0">
                <a:solidFill>
                  <a:srgbClr val="2B70E4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: 9559명 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488267" y="4350014"/>
            <a:ext cx="3435668" cy="5193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FF82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잠재고객 x: 18391명 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534400" y="4329492"/>
            <a:ext cx="3554521" cy="4674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[Age]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3411365" y="4260704"/>
            <a:ext cx="3554521" cy="4674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[Annual_Income]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69572" y="9281148"/>
            <a:ext cx="4292954" cy="4674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[Monthly_Inhand_Salary]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891636" y="9262953"/>
            <a:ext cx="4292954" cy="4674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[Delay_from_due_date]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432240" y="9281148"/>
            <a:ext cx="4292954" cy="4674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[Outstanding_Debt]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3725194" y="9214190"/>
            <a:ext cx="4292954" cy="4674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[Credit_History_Age]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37331" y="2030095"/>
            <a:ext cx="13293258" cy="6791564"/>
            <a:chOff x="0" y="0"/>
            <a:chExt cx="3501105" cy="178872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501105" cy="1788725"/>
            </a:xfrm>
            <a:custGeom>
              <a:avLst/>
              <a:gdLst/>
              <a:ahLst/>
              <a:cxnLst/>
              <a:rect l="l" t="t" r="r" b="b"/>
              <a:pathLst>
                <a:path w="3501105" h="1788725">
                  <a:moveTo>
                    <a:pt x="0" y="0"/>
                  </a:moveTo>
                  <a:lnTo>
                    <a:pt x="3501105" y="0"/>
                  </a:lnTo>
                  <a:lnTo>
                    <a:pt x="3501105" y="1788725"/>
                  </a:lnTo>
                  <a:lnTo>
                    <a:pt x="0" y="1788725"/>
                  </a:lnTo>
                  <a:close/>
                </a:path>
              </a:pathLst>
            </a:custGeom>
            <a:solidFill>
              <a:srgbClr val="008485">
                <a:alpha val="31765"/>
              </a:srgbClr>
            </a:solidFill>
            <a:ln w="38100">
              <a:solidFill>
                <a:srgbClr val="000000">
                  <a:alpha val="31765"/>
                </a:srgbClr>
              </a:solidFill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147716">
            <a:off x="2497371" y="1747718"/>
            <a:ext cx="13293258" cy="6791564"/>
            <a:chOff x="0" y="0"/>
            <a:chExt cx="3501105" cy="178872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501105" cy="1788725"/>
            </a:xfrm>
            <a:custGeom>
              <a:avLst/>
              <a:gdLst/>
              <a:ahLst/>
              <a:cxnLst/>
              <a:rect l="l" t="t" r="r" b="b"/>
              <a:pathLst>
                <a:path w="3501105" h="1788725">
                  <a:moveTo>
                    <a:pt x="6406" y="0"/>
                  </a:moveTo>
                  <a:lnTo>
                    <a:pt x="3494699" y="0"/>
                  </a:lnTo>
                  <a:cubicBezTo>
                    <a:pt x="3496397" y="0"/>
                    <a:pt x="3498027" y="675"/>
                    <a:pt x="3499229" y="1876"/>
                  </a:cubicBezTo>
                  <a:cubicBezTo>
                    <a:pt x="3500430" y="3078"/>
                    <a:pt x="3501105" y="4707"/>
                    <a:pt x="3501105" y="6406"/>
                  </a:cubicBezTo>
                  <a:lnTo>
                    <a:pt x="3501105" y="1782318"/>
                  </a:lnTo>
                  <a:cubicBezTo>
                    <a:pt x="3501105" y="1785856"/>
                    <a:pt x="3498237" y="1788725"/>
                    <a:pt x="3494699" y="1788725"/>
                  </a:cubicBezTo>
                  <a:lnTo>
                    <a:pt x="6406" y="1788725"/>
                  </a:lnTo>
                  <a:cubicBezTo>
                    <a:pt x="4707" y="1788725"/>
                    <a:pt x="3078" y="1788050"/>
                    <a:pt x="1876" y="1786848"/>
                  </a:cubicBezTo>
                  <a:cubicBezTo>
                    <a:pt x="675" y="1785647"/>
                    <a:pt x="0" y="1784017"/>
                    <a:pt x="0" y="1782318"/>
                  </a:cubicBezTo>
                  <a:lnTo>
                    <a:pt x="0" y="6406"/>
                  </a:lnTo>
                  <a:cubicBezTo>
                    <a:pt x="0" y="4707"/>
                    <a:pt x="675" y="3078"/>
                    <a:pt x="1876" y="1876"/>
                  </a:cubicBezTo>
                  <a:cubicBezTo>
                    <a:pt x="3078" y="675"/>
                    <a:pt x="4707" y="0"/>
                    <a:pt x="6406" y="0"/>
                  </a:cubicBezTo>
                  <a:close/>
                </a:path>
              </a:pathLst>
            </a:custGeom>
            <a:solidFill>
              <a:srgbClr val="FFFFFF"/>
            </a:solidFill>
            <a:ln w="38100">
              <a:solidFill>
                <a:srgbClr val="000000"/>
              </a:solidFill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0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4683229" y="4404090"/>
            <a:ext cx="8921541" cy="12054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360"/>
              </a:lnSpc>
            </a:pPr>
            <a:r>
              <a:rPr lang="en-US" sz="7800" dirty="0">
                <a:solidFill>
                  <a:srgbClr val="008485"/>
                </a:solidFill>
                <a:latin typeface="하나2.0 H" panose="020B0903000000000000" pitchFamily="50" charset="-127"/>
                <a:ea typeface="하나2.0 H" panose="020B0903000000000000" pitchFamily="50" charset="-127"/>
              </a:rPr>
              <a:t>5. </a:t>
            </a:r>
            <a:r>
              <a:rPr lang="en-US" sz="7800" dirty="0" err="1">
                <a:solidFill>
                  <a:srgbClr val="008485"/>
                </a:solidFill>
                <a:latin typeface="하나2.0 H" panose="020B0903000000000000" pitchFamily="50" charset="-127"/>
                <a:ea typeface="하나2.0 H" panose="020B0903000000000000" pitchFamily="50" charset="-127"/>
              </a:rPr>
              <a:t>자체</a:t>
            </a:r>
            <a:r>
              <a:rPr lang="en-US" sz="7800" dirty="0">
                <a:solidFill>
                  <a:srgbClr val="008485"/>
                </a:solidFill>
                <a:latin typeface="하나2.0 H" panose="020B0903000000000000" pitchFamily="50" charset="-127"/>
                <a:ea typeface="하나2.0 H" panose="020B0903000000000000" pitchFamily="50" charset="-127"/>
              </a:rPr>
              <a:t> </a:t>
            </a:r>
            <a:r>
              <a:rPr lang="en-US" sz="7800" dirty="0" err="1">
                <a:solidFill>
                  <a:srgbClr val="008485"/>
                </a:solidFill>
                <a:latin typeface="하나2.0 H" panose="020B0903000000000000" pitchFamily="50" charset="-127"/>
                <a:ea typeface="하나2.0 H" panose="020B0903000000000000" pitchFamily="50" charset="-127"/>
              </a:rPr>
              <a:t>평가</a:t>
            </a:r>
            <a:r>
              <a:rPr lang="en-US" sz="7800" dirty="0">
                <a:solidFill>
                  <a:srgbClr val="008485"/>
                </a:solidFill>
                <a:latin typeface="하나2.0 H" panose="020B0903000000000000" pitchFamily="50" charset="-127"/>
                <a:ea typeface="하나2.0 H" panose="020B0903000000000000" pitchFamily="50" charset="-127"/>
              </a:rPr>
              <a:t> </a:t>
            </a:r>
            <a:r>
              <a:rPr lang="en-US" sz="7800" dirty="0" err="1">
                <a:solidFill>
                  <a:srgbClr val="008485"/>
                </a:solidFill>
                <a:latin typeface="하나2.0 H" panose="020B0903000000000000" pitchFamily="50" charset="-127"/>
                <a:ea typeface="하나2.0 H" panose="020B0903000000000000" pitchFamily="50" charset="-127"/>
              </a:rPr>
              <a:t>의견</a:t>
            </a:r>
            <a:endParaRPr lang="en-US" sz="7800" dirty="0">
              <a:solidFill>
                <a:srgbClr val="008485"/>
              </a:solidFill>
              <a:latin typeface="하나2.0 H" panose="020B0903000000000000" pitchFamily="50" charset="-127"/>
              <a:ea typeface="하나2.0 H" panose="020B0903000000000000" pitchFamily="50" charset="-127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796508" y="3986037"/>
            <a:ext cx="4708183" cy="2004914"/>
            <a:chOff x="0" y="0"/>
            <a:chExt cx="1086165" cy="46252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86165" cy="462528"/>
            </a:xfrm>
            <a:custGeom>
              <a:avLst/>
              <a:gdLst/>
              <a:ahLst/>
              <a:cxnLst/>
              <a:rect l="l" t="t" r="r" b="b"/>
              <a:pathLst>
                <a:path w="1086165" h="462528">
                  <a:moveTo>
                    <a:pt x="0" y="0"/>
                  </a:moveTo>
                  <a:lnTo>
                    <a:pt x="1086165" y="0"/>
                  </a:lnTo>
                  <a:lnTo>
                    <a:pt x="1086165" y="462528"/>
                  </a:lnTo>
                  <a:lnTo>
                    <a:pt x="0" y="462528"/>
                  </a:lnTo>
                  <a:close/>
                </a:path>
              </a:pathLst>
            </a:custGeom>
            <a:solidFill>
              <a:srgbClr val="008485"/>
            </a:solidFill>
          </p:spPr>
          <p:txBody>
            <a:bodyPr/>
            <a:lstStyle/>
            <a:p>
              <a:endParaRPr lang="ko-KR" altLang="en-US" dirty="0">
                <a:latin typeface="하나2.0 CM" panose="020B0603000000000000" pitchFamily="50" charset="-127"/>
                <a:ea typeface="하나2.0 CM" panose="020B0603000000000000" pitchFamily="50" charset="-127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123268" y="91715"/>
              <a:ext cx="812800" cy="275057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4199"/>
                </a:lnSpc>
              </a:pPr>
              <a:r>
                <a:rPr lang="en-US" sz="2999" b="1" dirty="0" err="1">
                  <a:solidFill>
                    <a:srgbClr val="FFFFFF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채무</a:t>
              </a:r>
              <a:r>
                <a:rPr lang="en-US" sz="2999" b="1" dirty="0">
                  <a:solidFill>
                    <a:srgbClr val="FFFFFF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 </a:t>
              </a:r>
              <a:r>
                <a:rPr lang="en-US" sz="2999" b="1" dirty="0" err="1">
                  <a:solidFill>
                    <a:srgbClr val="FFFFFF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부담</a:t>
              </a:r>
              <a:endParaRPr lang="en-US" sz="2999" b="1" dirty="0">
                <a:solidFill>
                  <a:srgbClr val="FFFFFF"/>
                </a:solidFill>
                <a:latin typeface="하나2.0 R" panose="020B0303000000000000" pitchFamily="50" charset="-127"/>
                <a:ea typeface="하나2.0 R" panose="020B0303000000000000" pitchFamily="50" charset="-127"/>
              </a:endParaRPr>
            </a:p>
            <a:p>
              <a:pPr algn="ctr">
                <a:lnSpc>
                  <a:spcPts val="4199"/>
                </a:lnSpc>
              </a:pPr>
              <a:r>
                <a:rPr lang="en-US" sz="2999" b="1" dirty="0">
                  <a:solidFill>
                    <a:srgbClr val="FFFFFF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(</a:t>
              </a:r>
              <a:r>
                <a:rPr lang="en-US" sz="2999" b="1" dirty="0" err="1">
                  <a:solidFill>
                    <a:srgbClr val="FFFFFF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채무</a:t>
              </a:r>
              <a:r>
                <a:rPr lang="en-US" sz="2999" b="1" dirty="0">
                  <a:solidFill>
                    <a:srgbClr val="FFFFFF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 </a:t>
              </a:r>
              <a:r>
                <a:rPr lang="en-US" sz="2999" b="1" dirty="0" err="1">
                  <a:solidFill>
                    <a:srgbClr val="FFFFFF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상환</a:t>
              </a:r>
              <a:r>
                <a:rPr lang="en-US" sz="2999" b="1" dirty="0">
                  <a:solidFill>
                    <a:srgbClr val="FFFFFF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 </a:t>
              </a:r>
              <a:r>
                <a:rPr lang="en-US" sz="2999" b="1" dirty="0" err="1">
                  <a:solidFill>
                    <a:srgbClr val="FFFFFF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의지</a:t>
              </a:r>
              <a:r>
                <a:rPr lang="en-US" sz="2999" b="1" dirty="0">
                  <a:solidFill>
                    <a:srgbClr val="FFFFFF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)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2213480" y="4259982"/>
            <a:ext cx="3158025" cy="1457024"/>
            <a:chOff x="0" y="0"/>
            <a:chExt cx="1288475" cy="53252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88475" cy="532522"/>
            </a:xfrm>
            <a:custGeom>
              <a:avLst/>
              <a:gdLst/>
              <a:ahLst/>
              <a:cxnLst/>
              <a:rect l="l" t="t" r="r" b="b"/>
              <a:pathLst>
                <a:path w="1288475" h="532522">
                  <a:moveTo>
                    <a:pt x="0" y="0"/>
                  </a:moveTo>
                  <a:lnTo>
                    <a:pt x="1288475" y="0"/>
                  </a:lnTo>
                  <a:lnTo>
                    <a:pt x="1288475" y="532522"/>
                  </a:lnTo>
                  <a:lnTo>
                    <a:pt x="0" y="532522"/>
                  </a:lnTo>
                  <a:close/>
                </a:path>
              </a:pathLst>
            </a:custGeom>
            <a:solidFill>
              <a:srgbClr val="DDEDCF"/>
            </a:solidFill>
          </p:spPr>
          <p:txBody>
            <a:bodyPr/>
            <a:lstStyle/>
            <a:p>
              <a:endParaRPr lang="ko-KR" altLang="en-US">
                <a:latin typeface="하나2.0 CM" panose="020B0603000000000000" pitchFamily="50" charset="-127"/>
                <a:ea typeface="하나2.0 CM" panose="020B0603000000000000" pitchFamily="50" charset="-127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156748" y="76346"/>
              <a:ext cx="974979" cy="376815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3640"/>
                </a:lnSpc>
              </a:pPr>
              <a:r>
                <a:rPr lang="ko-KR" altLang="en-US" sz="2600" dirty="0">
                  <a:solidFill>
                    <a:srgbClr val="000000"/>
                  </a:solidFill>
                  <a:latin typeface="하나2.0 CM" panose="020B0603000000000000" pitchFamily="50" charset="-127"/>
                  <a:ea typeface="하나2.0 CM" panose="020B0603000000000000" pitchFamily="50" charset="-127"/>
                </a:rPr>
                <a:t>평균 연체일</a:t>
              </a:r>
              <a:endParaRPr lang="en-US" sz="2600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endParaRP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7239024" y="1613714"/>
            <a:ext cx="3904231" cy="1457024"/>
            <a:chOff x="-68603" y="0"/>
            <a:chExt cx="1494666" cy="53252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373682" cy="532522"/>
            </a:xfrm>
            <a:custGeom>
              <a:avLst/>
              <a:gdLst/>
              <a:ahLst/>
              <a:cxnLst/>
              <a:rect l="l" t="t" r="r" b="b"/>
              <a:pathLst>
                <a:path w="1256119" h="532522">
                  <a:moveTo>
                    <a:pt x="0" y="0"/>
                  </a:moveTo>
                  <a:lnTo>
                    <a:pt x="1256119" y="0"/>
                  </a:lnTo>
                  <a:lnTo>
                    <a:pt x="1256119" y="532522"/>
                  </a:lnTo>
                  <a:lnTo>
                    <a:pt x="0" y="532522"/>
                  </a:lnTo>
                  <a:close/>
                </a:path>
              </a:pathLst>
            </a:custGeom>
            <a:solidFill>
              <a:srgbClr val="DDEDCF"/>
            </a:solidFill>
          </p:spPr>
          <p:txBody>
            <a:bodyPr/>
            <a:lstStyle/>
            <a:p>
              <a:endParaRPr lang="ko-KR" altLang="en-US">
                <a:latin typeface="하나2.0 CM" panose="020B0603000000000000" pitchFamily="50" charset="-127"/>
                <a:ea typeface="하나2.0 CM" panose="020B0603000000000000" pitchFamily="50" charset="-127"/>
              </a:endParaRP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-68603" y="91325"/>
              <a:ext cx="1494666" cy="345257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3640"/>
                </a:lnSpc>
              </a:pPr>
              <a:r>
                <a:rPr lang="ko-KR" altLang="en-US" sz="2600" dirty="0">
                  <a:solidFill>
                    <a:srgbClr val="000000"/>
                  </a:solidFill>
                  <a:latin typeface="하나2.0 CM" panose="020B0603000000000000" pitchFamily="50" charset="-127"/>
                  <a:ea typeface="하나2.0 CM" panose="020B0603000000000000" pitchFamily="50" charset="-127"/>
                </a:rPr>
                <a:t>월별 상환 금액</a:t>
              </a:r>
              <a:endParaRPr lang="en-US" sz="2600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endParaRP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7097850" y="6929602"/>
            <a:ext cx="4071472" cy="1435086"/>
            <a:chOff x="-116762" y="6643"/>
            <a:chExt cx="1675319" cy="524504"/>
          </a:xfrm>
        </p:grpSpPr>
        <p:sp>
          <p:nvSpPr>
            <p:cNvPr id="12" name="Freeform 12"/>
            <p:cNvSpPr/>
            <p:nvPr/>
          </p:nvSpPr>
          <p:spPr>
            <a:xfrm>
              <a:off x="-55638" y="6643"/>
              <a:ext cx="1520593" cy="524504"/>
            </a:xfrm>
            <a:custGeom>
              <a:avLst/>
              <a:gdLst/>
              <a:ahLst/>
              <a:cxnLst/>
              <a:rect l="l" t="t" r="r" b="b"/>
              <a:pathLst>
                <a:path w="1488115" h="524504">
                  <a:moveTo>
                    <a:pt x="0" y="0"/>
                  </a:moveTo>
                  <a:lnTo>
                    <a:pt x="1488115" y="0"/>
                  </a:lnTo>
                  <a:lnTo>
                    <a:pt x="1488115" y="524504"/>
                  </a:lnTo>
                  <a:lnTo>
                    <a:pt x="0" y="524504"/>
                  </a:lnTo>
                  <a:close/>
                </a:path>
              </a:pathLst>
            </a:custGeom>
            <a:solidFill>
              <a:srgbClr val="DDEDCF"/>
            </a:solidFill>
          </p:spPr>
          <p:txBody>
            <a:bodyPr/>
            <a:lstStyle/>
            <a:p>
              <a:endParaRPr lang="ko-KR" altLang="en-US">
                <a:latin typeface="하나2.0 CM" panose="020B0603000000000000" pitchFamily="50" charset="-127"/>
                <a:ea typeface="하나2.0 CM" panose="020B0603000000000000" pitchFamily="50" charset="-127"/>
              </a:endParaRP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-116762" y="167913"/>
              <a:ext cx="1675319" cy="218897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3640"/>
                </a:lnSpc>
              </a:pPr>
              <a:r>
                <a:rPr lang="ko-KR" altLang="en-US" sz="2600" dirty="0">
                  <a:solidFill>
                    <a:srgbClr val="000000"/>
                  </a:solidFill>
                  <a:latin typeface="하나2.0 CM" panose="020B0603000000000000" pitchFamily="50" charset="-127"/>
                  <a:ea typeface="하나2.0 CM" panose="020B0603000000000000" pitchFamily="50" charset="-127"/>
                </a:rPr>
                <a:t>신용카드 이용률</a:t>
              </a:r>
              <a:endParaRPr lang="en-US" sz="2600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endParaRP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2831547" y="4152900"/>
            <a:ext cx="3094253" cy="1457024"/>
            <a:chOff x="-42902" y="0"/>
            <a:chExt cx="1288671" cy="532522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177270" cy="532522"/>
            </a:xfrm>
            <a:custGeom>
              <a:avLst/>
              <a:gdLst/>
              <a:ahLst/>
              <a:cxnLst/>
              <a:rect l="l" t="t" r="r" b="b"/>
              <a:pathLst>
                <a:path w="1120959" h="532522">
                  <a:moveTo>
                    <a:pt x="0" y="0"/>
                  </a:moveTo>
                  <a:lnTo>
                    <a:pt x="1120959" y="0"/>
                  </a:lnTo>
                  <a:lnTo>
                    <a:pt x="1120959" y="532522"/>
                  </a:lnTo>
                  <a:lnTo>
                    <a:pt x="0" y="532522"/>
                  </a:lnTo>
                  <a:close/>
                </a:path>
              </a:pathLst>
            </a:custGeom>
            <a:solidFill>
              <a:srgbClr val="DDEDCF"/>
            </a:solidFill>
          </p:spPr>
          <p:txBody>
            <a:bodyPr/>
            <a:lstStyle/>
            <a:p>
              <a:endParaRPr lang="ko-KR" altLang="en-US">
                <a:latin typeface="하나2.0 CM" panose="020B0603000000000000" pitchFamily="50" charset="-127"/>
                <a:ea typeface="하나2.0 CM" panose="020B0603000000000000" pitchFamily="50" charset="-127"/>
              </a:endParaRP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-42902" y="81454"/>
              <a:ext cx="1288671" cy="323411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3640"/>
                </a:lnSpc>
              </a:pPr>
              <a:r>
                <a:rPr lang="ko-KR" altLang="en-US" sz="2600" dirty="0">
                  <a:solidFill>
                    <a:srgbClr val="000000"/>
                  </a:solidFill>
                  <a:latin typeface="하나2.0 CM" panose="020B0603000000000000" pitchFamily="50" charset="-127"/>
                  <a:ea typeface="하나2.0 CM" panose="020B0603000000000000" pitchFamily="50" charset="-127"/>
                </a:rPr>
                <a:t>미상환 잔액</a:t>
              </a:r>
              <a:endParaRPr lang="en-US" sz="2600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endParaRPr>
            </a:p>
          </p:txBody>
        </p:sp>
      </p:grpSp>
      <p:sp>
        <p:nvSpPr>
          <p:cNvPr id="17" name="AutoShape 17"/>
          <p:cNvSpPr/>
          <p:nvPr/>
        </p:nvSpPr>
        <p:spPr>
          <a:xfrm>
            <a:off x="11504691" y="4988494"/>
            <a:ext cx="1444239" cy="0"/>
          </a:xfrm>
          <a:prstGeom prst="line">
            <a:avLst/>
          </a:prstGeom>
          <a:ln w="38100" cap="rnd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ko-KR" altLang="en-US"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sp>
        <p:nvSpPr>
          <p:cNvPr id="18" name="AutoShape 18"/>
          <p:cNvSpPr/>
          <p:nvPr/>
        </p:nvSpPr>
        <p:spPr>
          <a:xfrm flipH="1">
            <a:off x="5430373" y="4988494"/>
            <a:ext cx="1366135" cy="0"/>
          </a:xfrm>
          <a:prstGeom prst="line">
            <a:avLst/>
          </a:prstGeom>
          <a:ln w="38100" cap="rnd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ko-KR" altLang="en-US"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sp>
        <p:nvSpPr>
          <p:cNvPr id="19" name="AutoShape 19"/>
          <p:cNvSpPr/>
          <p:nvPr/>
        </p:nvSpPr>
        <p:spPr>
          <a:xfrm flipH="1" flipV="1">
            <a:off x="9150600" y="3205794"/>
            <a:ext cx="0" cy="780242"/>
          </a:xfrm>
          <a:prstGeom prst="line">
            <a:avLst/>
          </a:prstGeom>
          <a:ln w="38100" cap="rnd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ko-KR" altLang="en-US"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sp>
        <p:nvSpPr>
          <p:cNvPr id="20" name="AutoShape 20"/>
          <p:cNvSpPr/>
          <p:nvPr/>
        </p:nvSpPr>
        <p:spPr>
          <a:xfrm flipH="1">
            <a:off x="9150600" y="5990951"/>
            <a:ext cx="0" cy="828950"/>
          </a:xfrm>
          <a:prstGeom prst="line">
            <a:avLst/>
          </a:prstGeom>
          <a:ln w="38100" cap="rnd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ko-KR" altLang="en-US"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701040" y="527319"/>
            <a:ext cx="12478526" cy="619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sz="4000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5.1 </a:t>
            </a:r>
            <a:r>
              <a:rPr lang="en-US" sz="4000" dirty="0" err="1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중신용자</a:t>
            </a:r>
            <a:r>
              <a:rPr lang="en-US" sz="4000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대출</a:t>
            </a:r>
            <a:r>
              <a:rPr lang="en-US" sz="4000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승인을</a:t>
            </a:r>
            <a:r>
              <a:rPr lang="en-US" sz="4000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위한</a:t>
            </a:r>
            <a:r>
              <a:rPr lang="en-US" sz="4000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잠재</a:t>
            </a:r>
            <a:r>
              <a:rPr lang="en-US" sz="4000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기준</a:t>
            </a:r>
            <a:r>
              <a:rPr lang="en-US" sz="4000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제안</a:t>
            </a:r>
            <a:endParaRPr lang="en-US" sz="4000" dirty="0">
              <a:solidFill>
                <a:srgbClr val="000000"/>
              </a:solidFill>
              <a:latin typeface="하나2.0 CM" panose="020B0603000000000000" pitchFamily="50" charset="-127"/>
              <a:ea typeface="하나2.0 CM" panose="020B0603000000000000" pitchFamily="50" charset="-127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186823" y="1768287"/>
            <a:ext cx="3415077" cy="11830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sz="3199" dirty="0">
                <a:solidFill>
                  <a:srgbClr val="008485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[</a:t>
            </a:r>
            <a:r>
              <a:rPr lang="en-US" sz="3199" dirty="0" err="1">
                <a:solidFill>
                  <a:srgbClr val="008485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잠재기준</a:t>
            </a:r>
            <a:r>
              <a:rPr lang="en-US" sz="3199" dirty="0">
                <a:solidFill>
                  <a:srgbClr val="008485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</a:t>
            </a:r>
            <a:r>
              <a:rPr lang="en-US" sz="3199" dirty="0" err="1">
                <a:solidFill>
                  <a:srgbClr val="008485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제안</a:t>
            </a:r>
            <a:r>
              <a:rPr lang="en-US" sz="3199" dirty="0">
                <a:solidFill>
                  <a:srgbClr val="008485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]</a:t>
            </a:r>
          </a:p>
          <a:p>
            <a:pPr algn="ctr">
              <a:lnSpc>
                <a:spcPts val="4899"/>
              </a:lnSpc>
              <a:spcBef>
                <a:spcPct val="0"/>
              </a:spcBef>
            </a:pPr>
            <a:r>
              <a:rPr lang="en-US" sz="3499" dirty="0">
                <a:solidFill>
                  <a:srgbClr val="E90061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New</a:t>
            </a:r>
          </a:p>
        </p:txBody>
      </p:sp>
      <p:sp>
        <p:nvSpPr>
          <p:cNvPr id="23" name="Freeform 23"/>
          <p:cNvSpPr/>
          <p:nvPr/>
        </p:nvSpPr>
        <p:spPr>
          <a:xfrm>
            <a:off x="11755859" y="-2042445"/>
            <a:ext cx="2888852" cy="2888852"/>
          </a:xfrm>
          <a:custGeom>
            <a:avLst/>
            <a:gdLst/>
            <a:ahLst/>
            <a:cxnLst/>
            <a:rect l="l" t="t" r="r" b="b"/>
            <a:pathLst>
              <a:path w="2888852" h="2888852">
                <a:moveTo>
                  <a:pt x="0" y="0"/>
                </a:moveTo>
                <a:lnTo>
                  <a:pt x="2888852" y="0"/>
                </a:lnTo>
                <a:lnTo>
                  <a:pt x="2888852" y="2888852"/>
                </a:lnTo>
                <a:lnTo>
                  <a:pt x="0" y="288885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4" name="Freeform 24"/>
          <p:cNvSpPr/>
          <p:nvPr/>
        </p:nvSpPr>
        <p:spPr>
          <a:xfrm>
            <a:off x="13524508" y="-3257461"/>
            <a:ext cx="5437331" cy="5437331"/>
          </a:xfrm>
          <a:custGeom>
            <a:avLst/>
            <a:gdLst/>
            <a:ahLst/>
            <a:cxnLst/>
            <a:rect l="l" t="t" r="r" b="b"/>
            <a:pathLst>
              <a:path w="5437331" h="5437331">
                <a:moveTo>
                  <a:pt x="0" y="0"/>
                </a:moveTo>
                <a:lnTo>
                  <a:pt x="5437331" y="0"/>
                </a:lnTo>
                <a:lnTo>
                  <a:pt x="5437331" y="5437331"/>
                </a:lnTo>
                <a:lnTo>
                  <a:pt x="0" y="543733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25" name="Group 25"/>
          <p:cNvGrpSpPr/>
          <p:nvPr/>
        </p:nvGrpSpPr>
        <p:grpSpPr>
          <a:xfrm>
            <a:off x="2213480" y="8624936"/>
            <a:ext cx="14407012" cy="1245516"/>
            <a:chOff x="0" y="0"/>
            <a:chExt cx="3794440" cy="328037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3695064" cy="328037"/>
            </a:xfrm>
            <a:custGeom>
              <a:avLst/>
              <a:gdLst/>
              <a:ahLst/>
              <a:cxnLst/>
              <a:rect l="l" t="t" r="r" b="b"/>
              <a:pathLst>
                <a:path w="3695064" h="328037">
                  <a:moveTo>
                    <a:pt x="28143" y="0"/>
                  </a:moveTo>
                  <a:lnTo>
                    <a:pt x="3666921" y="0"/>
                  </a:lnTo>
                  <a:cubicBezTo>
                    <a:pt x="3674385" y="0"/>
                    <a:pt x="3681543" y="2965"/>
                    <a:pt x="3686821" y="8243"/>
                  </a:cubicBezTo>
                  <a:cubicBezTo>
                    <a:pt x="3692099" y="13521"/>
                    <a:pt x="3695064" y="20679"/>
                    <a:pt x="3695064" y="28143"/>
                  </a:cubicBezTo>
                  <a:lnTo>
                    <a:pt x="3695064" y="299894"/>
                  </a:lnTo>
                  <a:cubicBezTo>
                    <a:pt x="3695064" y="307358"/>
                    <a:pt x="3692099" y="314516"/>
                    <a:pt x="3686821" y="319794"/>
                  </a:cubicBezTo>
                  <a:cubicBezTo>
                    <a:pt x="3681543" y="325072"/>
                    <a:pt x="3674385" y="328037"/>
                    <a:pt x="3666921" y="328037"/>
                  </a:cubicBezTo>
                  <a:lnTo>
                    <a:pt x="28143" y="328037"/>
                  </a:lnTo>
                  <a:cubicBezTo>
                    <a:pt x="20679" y="328037"/>
                    <a:pt x="13521" y="325072"/>
                    <a:pt x="8243" y="319794"/>
                  </a:cubicBezTo>
                  <a:cubicBezTo>
                    <a:pt x="2965" y="314516"/>
                    <a:pt x="0" y="307358"/>
                    <a:pt x="0" y="299894"/>
                  </a:cubicBezTo>
                  <a:lnTo>
                    <a:pt x="0" y="28143"/>
                  </a:lnTo>
                  <a:cubicBezTo>
                    <a:pt x="0" y="20679"/>
                    <a:pt x="2965" y="13521"/>
                    <a:pt x="8243" y="8243"/>
                  </a:cubicBezTo>
                  <a:cubicBezTo>
                    <a:pt x="13521" y="2965"/>
                    <a:pt x="20679" y="0"/>
                    <a:pt x="28143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000000"/>
              </a:solidFill>
            </a:ln>
          </p:spPr>
          <p:txBody>
            <a:bodyPr/>
            <a:lstStyle/>
            <a:p>
              <a:endParaRPr lang="ko-KR" altLang="en-US">
                <a:latin typeface="하나2.0 R" panose="020B0303000000000000" pitchFamily="50" charset="-127"/>
                <a:ea typeface="하나2.0 R" panose="020B0303000000000000" pitchFamily="50" charset="-127"/>
              </a:endParaRPr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99376" y="50010"/>
              <a:ext cx="3695064" cy="2516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79"/>
                </a:lnSpc>
              </a:pPr>
              <a:r>
                <a:rPr lang="en-US" sz="3199" b="1" dirty="0" err="1">
                  <a:solidFill>
                    <a:srgbClr val="E90061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채무</a:t>
              </a:r>
              <a:r>
                <a:rPr lang="en-US" sz="3199" b="1" dirty="0">
                  <a:solidFill>
                    <a:srgbClr val="E90061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 </a:t>
              </a:r>
              <a:r>
                <a:rPr lang="en-US" sz="3199" b="1" dirty="0" err="1">
                  <a:solidFill>
                    <a:srgbClr val="E90061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부담</a:t>
              </a:r>
              <a:r>
                <a:rPr lang="en-US" sz="3199" b="1" dirty="0">
                  <a:solidFill>
                    <a:srgbClr val="E90061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(</a:t>
              </a:r>
              <a:r>
                <a:rPr lang="en-US" sz="3199" b="1" dirty="0" err="1">
                  <a:solidFill>
                    <a:srgbClr val="E90061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채무</a:t>
              </a:r>
              <a:r>
                <a:rPr lang="en-US" sz="3199" b="1" dirty="0">
                  <a:solidFill>
                    <a:srgbClr val="E90061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 </a:t>
              </a:r>
              <a:r>
                <a:rPr lang="en-US" sz="3199" b="1" dirty="0" err="1">
                  <a:solidFill>
                    <a:srgbClr val="E90061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상환</a:t>
              </a:r>
              <a:r>
                <a:rPr lang="en-US" sz="3199" b="1" dirty="0">
                  <a:solidFill>
                    <a:srgbClr val="E90061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 </a:t>
              </a:r>
              <a:r>
                <a:rPr lang="en-US" sz="3199" b="1" dirty="0" err="1">
                  <a:solidFill>
                    <a:srgbClr val="E90061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의지</a:t>
              </a:r>
              <a:r>
                <a:rPr lang="en-US" sz="3199" b="1" dirty="0">
                  <a:solidFill>
                    <a:srgbClr val="E90061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)</a:t>
              </a:r>
              <a:r>
                <a:rPr lang="en-US" sz="3199" dirty="0" err="1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라는</a:t>
              </a:r>
              <a:r>
                <a:rPr lang="en-US" sz="3199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 </a:t>
              </a:r>
              <a:r>
                <a:rPr lang="en-US" sz="3199" dirty="0" err="1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새로운</a:t>
              </a:r>
              <a:r>
                <a:rPr lang="en-US" sz="3199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 </a:t>
              </a:r>
              <a:r>
                <a:rPr lang="en-US" sz="3199" dirty="0" err="1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대출</a:t>
              </a:r>
              <a:r>
                <a:rPr lang="en-US" sz="3199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 </a:t>
              </a:r>
              <a:r>
                <a:rPr lang="en-US" sz="3199" dirty="0" err="1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승인</a:t>
              </a:r>
              <a:r>
                <a:rPr lang="en-US" sz="3199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 </a:t>
              </a:r>
              <a:r>
                <a:rPr lang="en-US" sz="3199" dirty="0" err="1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잠재</a:t>
              </a:r>
              <a:r>
                <a:rPr lang="en-US" sz="3199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 </a:t>
              </a:r>
              <a:r>
                <a:rPr lang="en-US" sz="3199" dirty="0" err="1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기준</a:t>
              </a:r>
              <a:r>
                <a:rPr lang="en-US" sz="3199" dirty="0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 </a:t>
              </a:r>
              <a:r>
                <a:rPr lang="en-US" sz="3199" dirty="0" err="1">
                  <a:solidFill>
                    <a:srgbClr val="000000"/>
                  </a:solidFill>
                  <a:latin typeface="하나2.0 R" panose="020B0303000000000000" pitchFamily="50" charset="-127"/>
                  <a:ea typeface="하나2.0 R" panose="020B0303000000000000" pitchFamily="50" charset="-127"/>
                </a:rPr>
                <a:t>제안</a:t>
              </a:r>
              <a:endParaRPr lang="en-US" sz="3199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endParaRPr>
            </a:p>
          </p:txBody>
        </p:sp>
      </p:grpSp>
      <p:sp>
        <p:nvSpPr>
          <p:cNvPr id="28" name="Freeform 28"/>
          <p:cNvSpPr/>
          <p:nvPr/>
        </p:nvSpPr>
        <p:spPr>
          <a:xfrm>
            <a:off x="3806500" y="8974216"/>
            <a:ext cx="378639" cy="674635"/>
          </a:xfrm>
          <a:custGeom>
            <a:avLst/>
            <a:gdLst/>
            <a:ahLst/>
            <a:cxnLst/>
            <a:rect l="l" t="t" r="r" b="b"/>
            <a:pathLst>
              <a:path w="378639" h="674635">
                <a:moveTo>
                  <a:pt x="0" y="0"/>
                </a:moveTo>
                <a:lnTo>
                  <a:pt x="378638" y="0"/>
                </a:lnTo>
                <a:lnTo>
                  <a:pt x="378638" y="674634"/>
                </a:lnTo>
                <a:lnTo>
                  <a:pt x="0" y="67463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-1107784" y="-218151"/>
            <a:ext cx="6624475" cy="6624475"/>
          </a:xfrm>
          <a:custGeom>
            <a:avLst/>
            <a:gdLst/>
            <a:ahLst/>
            <a:cxnLst/>
            <a:rect l="l" t="t" r="r" b="b"/>
            <a:pathLst>
              <a:path w="6624475" h="6624475">
                <a:moveTo>
                  <a:pt x="0" y="0"/>
                </a:moveTo>
                <a:lnTo>
                  <a:pt x="6624474" y="0"/>
                </a:lnTo>
                <a:lnTo>
                  <a:pt x="6624474" y="6624475"/>
                </a:lnTo>
                <a:lnTo>
                  <a:pt x="0" y="66244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 rot="-2700000">
            <a:off x="-3713140" y="5065904"/>
            <a:ext cx="8392984" cy="269653"/>
            <a:chOff x="0" y="0"/>
            <a:chExt cx="2210498" cy="7102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210498" cy="71020"/>
            </a:xfrm>
            <a:custGeom>
              <a:avLst/>
              <a:gdLst/>
              <a:ahLst/>
              <a:cxnLst/>
              <a:rect l="l" t="t" r="r" b="b"/>
              <a:pathLst>
                <a:path w="2210498" h="71020">
                  <a:moveTo>
                    <a:pt x="0" y="0"/>
                  </a:moveTo>
                  <a:lnTo>
                    <a:pt x="2210498" y="0"/>
                  </a:lnTo>
                  <a:lnTo>
                    <a:pt x="2210498" y="71020"/>
                  </a:lnTo>
                  <a:lnTo>
                    <a:pt x="0" y="71020"/>
                  </a:lnTo>
                  <a:close/>
                </a:path>
              </a:pathLst>
            </a:custGeom>
            <a:solidFill>
              <a:srgbClr val="008485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 rot="-2700000">
            <a:off x="4272625" y="102282"/>
            <a:ext cx="2275736" cy="142725"/>
            <a:chOff x="0" y="0"/>
            <a:chExt cx="599371" cy="3759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99371" cy="37590"/>
            </a:xfrm>
            <a:custGeom>
              <a:avLst/>
              <a:gdLst/>
              <a:ahLst/>
              <a:cxnLst/>
              <a:rect l="l" t="t" r="r" b="b"/>
              <a:pathLst>
                <a:path w="599371" h="37590">
                  <a:moveTo>
                    <a:pt x="0" y="0"/>
                  </a:moveTo>
                  <a:lnTo>
                    <a:pt x="599371" y="0"/>
                  </a:lnTo>
                  <a:lnTo>
                    <a:pt x="599371" y="37590"/>
                  </a:lnTo>
                  <a:lnTo>
                    <a:pt x="0" y="37590"/>
                  </a:lnTo>
                  <a:close/>
                </a:path>
              </a:pathLst>
            </a:custGeom>
            <a:solidFill>
              <a:srgbClr val="008485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8248869" y="1690150"/>
            <a:ext cx="8776636" cy="1594049"/>
            <a:chOff x="0" y="0"/>
            <a:chExt cx="7968103" cy="14472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7968058" cy="1447165"/>
            </a:xfrm>
            <a:custGeom>
              <a:avLst/>
              <a:gdLst/>
              <a:ahLst/>
              <a:cxnLst/>
              <a:rect l="l" t="t" r="r" b="b"/>
              <a:pathLst>
                <a:path w="7968058" h="1447165">
                  <a:moveTo>
                    <a:pt x="6552138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447165"/>
                    <a:pt x="0" y="1447165"/>
                    <a:pt x="0" y="1447165"/>
                  </a:cubicBezTo>
                  <a:cubicBezTo>
                    <a:pt x="6552138" y="1447165"/>
                    <a:pt x="6552138" y="1447165"/>
                    <a:pt x="6552138" y="1447165"/>
                  </a:cubicBezTo>
                  <a:cubicBezTo>
                    <a:pt x="7332025" y="1447165"/>
                    <a:pt x="7968058" y="1122172"/>
                    <a:pt x="7968058" y="723519"/>
                  </a:cubicBezTo>
                  <a:cubicBezTo>
                    <a:pt x="7968058" y="324866"/>
                    <a:pt x="7332024" y="0"/>
                    <a:pt x="6552138" y="0"/>
                  </a:cubicBezTo>
                  <a:close/>
                </a:path>
              </a:pathLst>
            </a:custGeom>
            <a:solidFill>
              <a:srgbClr val="F2F2F2"/>
            </a:solidFill>
          </p:spPr>
          <p:txBody>
            <a:bodyPr/>
            <a:lstStyle/>
            <a:p>
              <a:endParaRPr lang="ko-KR" altLang="en-US" sz="1600">
                <a:latin typeface="하나2.0 CM" panose="020B0603000000000000" pitchFamily="50" charset="-127"/>
                <a:ea typeface="하나2.0 CM" panose="020B0603000000000000" pitchFamily="50" charset="-127"/>
              </a:endParaRP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7083338" y="1589436"/>
            <a:ext cx="1735319" cy="1732629"/>
            <a:chOff x="0" y="0"/>
            <a:chExt cx="2056320" cy="205488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056384" cy="2054860"/>
            </a:xfrm>
            <a:custGeom>
              <a:avLst/>
              <a:gdLst/>
              <a:ahLst/>
              <a:cxnLst/>
              <a:rect l="l" t="t" r="r" b="b"/>
              <a:pathLst>
                <a:path w="2056384" h="2054860">
                  <a:moveTo>
                    <a:pt x="0" y="1027430"/>
                  </a:moveTo>
                  <a:cubicBezTo>
                    <a:pt x="0" y="459994"/>
                    <a:pt x="460375" y="0"/>
                    <a:pt x="1028192" y="0"/>
                  </a:cubicBezTo>
                  <a:cubicBezTo>
                    <a:pt x="1596009" y="0"/>
                    <a:pt x="2056384" y="459994"/>
                    <a:pt x="2056384" y="1027430"/>
                  </a:cubicBezTo>
                  <a:cubicBezTo>
                    <a:pt x="2056384" y="1594866"/>
                    <a:pt x="1596009" y="2054860"/>
                    <a:pt x="1028192" y="2054860"/>
                  </a:cubicBezTo>
                  <a:cubicBezTo>
                    <a:pt x="460375" y="2054860"/>
                    <a:pt x="0" y="1594866"/>
                    <a:pt x="0" y="1027430"/>
                  </a:cubicBezTo>
                  <a:close/>
                </a:path>
              </a:pathLst>
            </a:custGeom>
            <a:solidFill>
              <a:srgbClr val="B8E28A"/>
            </a:solidFill>
          </p:spPr>
          <p:txBody>
            <a:bodyPr/>
            <a:lstStyle/>
            <a:p>
              <a:endParaRPr lang="ko-KR" altLang="en-US" sz="1600">
                <a:latin typeface="하나2.0 CM" panose="020B0603000000000000" pitchFamily="50" charset="-127"/>
                <a:ea typeface="하나2.0 CM" panose="020B0603000000000000" pitchFamily="50" charset="-127"/>
              </a:endParaRP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6062788" y="3472236"/>
            <a:ext cx="9244167" cy="1596428"/>
            <a:chOff x="0" y="0"/>
            <a:chExt cx="8392563" cy="144936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392426" cy="1449324"/>
            </a:xfrm>
            <a:custGeom>
              <a:avLst/>
              <a:gdLst/>
              <a:ahLst/>
              <a:cxnLst/>
              <a:rect l="l" t="t" r="r" b="b"/>
              <a:pathLst>
                <a:path w="8392426" h="1449324">
                  <a:moveTo>
                    <a:pt x="690109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449324"/>
                    <a:pt x="0" y="1449324"/>
                    <a:pt x="0" y="1449324"/>
                  </a:cubicBezTo>
                  <a:cubicBezTo>
                    <a:pt x="6901090" y="1449324"/>
                    <a:pt x="6901090" y="1449324"/>
                    <a:pt x="6901090" y="1449324"/>
                  </a:cubicBezTo>
                  <a:cubicBezTo>
                    <a:pt x="7722580" y="1449324"/>
                    <a:pt x="8392426" y="1123823"/>
                    <a:pt x="8392426" y="724662"/>
                  </a:cubicBezTo>
                  <a:cubicBezTo>
                    <a:pt x="8392426" y="325501"/>
                    <a:pt x="7722579" y="0"/>
                    <a:pt x="6901090" y="0"/>
                  </a:cubicBezTo>
                  <a:close/>
                </a:path>
              </a:pathLst>
            </a:custGeom>
            <a:solidFill>
              <a:srgbClr val="F2F2F2"/>
            </a:solidFill>
          </p:spPr>
          <p:txBody>
            <a:bodyPr/>
            <a:lstStyle/>
            <a:p>
              <a:endParaRPr lang="ko-KR" altLang="en-US" sz="1600">
                <a:latin typeface="하나2.0 CM" panose="020B0603000000000000" pitchFamily="50" charset="-127"/>
                <a:ea typeface="하나2.0 CM" panose="020B0603000000000000" pitchFamily="50" charset="-127"/>
              </a:endParaRPr>
            </a:p>
          </p:txBody>
        </p:sp>
      </p:grpSp>
      <p:sp>
        <p:nvSpPr>
          <p:cNvPr id="16" name="Freeform 16"/>
          <p:cNvSpPr/>
          <p:nvPr/>
        </p:nvSpPr>
        <p:spPr>
          <a:xfrm>
            <a:off x="5270947" y="3371522"/>
            <a:ext cx="1735373" cy="1739110"/>
          </a:xfrm>
          <a:custGeom>
            <a:avLst/>
            <a:gdLst/>
            <a:ahLst/>
            <a:cxnLst/>
            <a:rect l="l" t="t" r="r" b="b"/>
            <a:pathLst>
              <a:path w="2058416" h="2057146">
                <a:moveTo>
                  <a:pt x="0" y="1028573"/>
                </a:moveTo>
                <a:cubicBezTo>
                  <a:pt x="0" y="460502"/>
                  <a:pt x="460756" y="0"/>
                  <a:pt x="1029208" y="0"/>
                </a:cubicBezTo>
                <a:cubicBezTo>
                  <a:pt x="1597660" y="0"/>
                  <a:pt x="2058416" y="460502"/>
                  <a:pt x="2058416" y="1028573"/>
                </a:cubicBezTo>
                <a:cubicBezTo>
                  <a:pt x="2058416" y="1596644"/>
                  <a:pt x="1597660" y="2057146"/>
                  <a:pt x="1029208" y="2057146"/>
                </a:cubicBezTo>
                <a:cubicBezTo>
                  <a:pt x="460756" y="2057146"/>
                  <a:pt x="0" y="1596517"/>
                  <a:pt x="0" y="1028573"/>
                </a:cubicBezTo>
                <a:close/>
              </a:path>
            </a:pathLst>
          </a:custGeom>
          <a:solidFill>
            <a:srgbClr val="5EC57E"/>
          </a:solidFill>
        </p:spPr>
        <p:txBody>
          <a:bodyPr/>
          <a:lstStyle/>
          <a:p>
            <a:endParaRPr lang="ko-KR" altLang="en-US" sz="1600">
              <a:latin typeface="하나2.0 CM" panose="020B0603000000000000" pitchFamily="50" charset="-127"/>
              <a:ea typeface="하나2.0 CM" panose="020B0603000000000000" pitchFamily="50" charset="-127"/>
            </a:endParaRPr>
          </a:p>
        </p:txBody>
      </p:sp>
      <p:grpSp>
        <p:nvGrpSpPr>
          <p:cNvPr id="17" name="Group 17"/>
          <p:cNvGrpSpPr/>
          <p:nvPr/>
        </p:nvGrpSpPr>
        <p:grpSpPr>
          <a:xfrm>
            <a:off x="4748305" y="5278303"/>
            <a:ext cx="8983577" cy="1594842"/>
            <a:chOff x="0" y="0"/>
            <a:chExt cx="8155980" cy="144792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55761" cy="1447927"/>
            </a:xfrm>
            <a:custGeom>
              <a:avLst/>
              <a:gdLst/>
              <a:ahLst/>
              <a:cxnLst/>
              <a:rect l="l" t="t" r="r" b="b"/>
              <a:pathLst>
                <a:path w="8155761" h="1447927">
                  <a:moveTo>
                    <a:pt x="670646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447927"/>
                    <a:pt x="0" y="1447927"/>
                    <a:pt x="0" y="1447927"/>
                  </a:cubicBezTo>
                  <a:cubicBezTo>
                    <a:pt x="6706464" y="1447927"/>
                    <a:pt x="6706464" y="1447927"/>
                    <a:pt x="6706464" y="1447927"/>
                  </a:cubicBezTo>
                  <a:cubicBezTo>
                    <a:pt x="7504937" y="1447927"/>
                    <a:pt x="8155761" y="1122807"/>
                    <a:pt x="8155761" y="724027"/>
                  </a:cubicBezTo>
                  <a:cubicBezTo>
                    <a:pt x="8155761" y="325247"/>
                    <a:pt x="7504937" y="0"/>
                    <a:pt x="6706464" y="0"/>
                  </a:cubicBezTo>
                  <a:close/>
                </a:path>
              </a:pathLst>
            </a:custGeom>
            <a:solidFill>
              <a:srgbClr val="F2F2F2"/>
            </a:solidFill>
          </p:spPr>
          <p:txBody>
            <a:bodyPr/>
            <a:lstStyle/>
            <a:p>
              <a:endParaRPr lang="ko-KR" altLang="en-US" sz="1600">
                <a:latin typeface="하나2.0 CM" panose="020B0603000000000000" pitchFamily="50" charset="-127"/>
                <a:ea typeface="하나2.0 CM" panose="020B0603000000000000" pitchFamily="50" charset="-127"/>
              </a:endParaRP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3428884" y="5187114"/>
            <a:ext cx="1734712" cy="1733236"/>
            <a:chOff x="0" y="0"/>
            <a:chExt cx="2055600" cy="20556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2055622" cy="2055622"/>
            </a:xfrm>
            <a:custGeom>
              <a:avLst/>
              <a:gdLst/>
              <a:ahLst/>
              <a:cxnLst/>
              <a:rect l="l" t="t" r="r" b="b"/>
              <a:pathLst>
                <a:path w="2055622" h="2055622">
                  <a:moveTo>
                    <a:pt x="0" y="1027811"/>
                  </a:moveTo>
                  <a:cubicBezTo>
                    <a:pt x="0" y="460121"/>
                    <a:pt x="460121" y="0"/>
                    <a:pt x="1027811" y="0"/>
                  </a:cubicBezTo>
                  <a:cubicBezTo>
                    <a:pt x="1595501" y="0"/>
                    <a:pt x="2055622" y="460121"/>
                    <a:pt x="2055622" y="1027811"/>
                  </a:cubicBezTo>
                  <a:cubicBezTo>
                    <a:pt x="2055622" y="1595501"/>
                    <a:pt x="1595501" y="2055622"/>
                    <a:pt x="1027811" y="2055622"/>
                  </a:cubicBezTo>
                  <a:cubicBezTo>
                    <a:pt x="460121" y="2055622"/>
                    <a:pt x="0" y="1595501"/>
                    <a:pt x="0" y="1027811"/>
                  </a:cubicBezTo>
                  <a:close/>
                </a:path>
              </a:pathLst>
            </a:custGeom>
            <a:solidFill>
              <a:srgbClr val="008485"/>
            </a:solidFill>
          </p:spPr>
          <p:txBody>
            <a:bodyPr/>
            <a:lstStyle/>
            <a:p>
              <a:endParaRPr lang="ko-KR" altLang="en-US" sz="1600">
                <a:latin typeface="하나2.0 CM" panose="020B0603000000000000" pitchFamily="50" charset="-127"/>
                <a:ea typeface="하나2.0 CM" panose="020B0603000000000000" pitchFamily="50" charset="-127"/>
              </a:endParaRP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2505137" y="7086246"/>
            <a:ext cx="9267741" cy="1594049"/>
            <a:chOff x="0" y="0"/>
            <a:chExt cx="8413965" cy="14472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413829" cy="1447165"/>
            </a:xfrm>
            <a:custGeom>
              <a:avLst/>
              <a:gdLst/>
              <a:ahLst/>
              <a:cxnLst/>
              <a:rect l="l" t="t" r="r" b="b"/>
              <a:pathLst>
                <a:path w="8413829" h="1447165">
                  <a:moveTo>
                    <a:pt x="691868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447165"/>
                    <a:pt x="0" y="1447165"/>
                    <a:pt x="0" y="1447165"/>
                  </a:cubicBezTo>
                  <a:cubicBezTo>
                    <a:pt x="6918684" y="1447165"/>
                    <a:pt x="6918684" y="1447165"/>
                    <a:pt x="6918684" y="1447165"/>
                  </a:cubicBezTo>
                  <a:cubicBezTo>
                    <a:pt x="7742443" y="1447165"/>
                    <a:pt x="8413829" y="1122172"/>
                    <a:pt x="8413829" y="723519"/>
                  </a:cubicBezTo>
                  <a:cubicBezTo>
                    <a:pt x="8413829" y="324866"/>
                    <a:pt x="7742443" y="0"/>
                    <a:pt x="6918684" y="0"/>
                  </a:cubicBezTo>
                  <a:close/>
                </a:path>
              </a:pathLst>
            </a:custGeom>
            <a:solidFill>
              <a:srgbClr val="F2F2F2"/>
            </a:solidFill>
          </p:spPr>
          <p:txBody>
            <a:bodyPr/>
            <a:lstStyle/>
            <a:p>
              <a:endParaRPr lang="ko-KR" altLang="en-US" sz="1600">
                <a:latin typeface="하나2.0 CM" panose="020B0603000000000000" pitchFamily="50" charset="-127"/>
                <a:ea typeface="하나2.0 CM" panose="020B0603000000000000" pitchFamily="50" charset="-127"/>
              </a:endParaRP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529174" y="6983153"/>
            <a:ext cx="1734104" cy="1734450"/>
            <a:chOff x="0" y="0"/>
            <a:chExt cx="2054880" cy="205704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2054860" cy="2057146"/>
            </a:xfrm>
            <a:custGeom>
              <a:avLst/>
              <a:gdLst/>
              <a:ahLst/>
              <a:cxnLst/>
              <a:rect l="l" t="t" r="r" b="b"/>
              <a:pathLst>
                <a:path w="2054860" h="2057146">
                  <a:moveTo>
                    <a:pt x="0" y="1028573"/>
                  </a:moveTo>
                  <a:cubicBezTo>
                    <a:pt x="0" y="460502"/>
                    <a:pt x="459994" y="0"/>
                    <a:pt x="1027430" y="0"/>
                  </a:cubicBezTo>
                  <a:cubicBezTo>
                    <a:pt x="1594866" y="0"/>
                    <a:pt x="2054860" y="460502"/>
                    <a:pt x="2054860" y="1028573"/>
                  </a:cubicBezTo>
                  <a:cubicBezTo>
                    <a:pt x="2054860" y="1596644"/>
                    <a:pt x="1594866" y="2057146"/>
                    <a:pt x="1027430" y="2057146"/>
                  </a:cubicBezTo>
                  <a:cubicBezTo>
                    <a:pt x="459994" y="2057146"/>
                    <a:pt x="0" y="1596517"/>
                    <a:pt x="0" y="1028573"/>
                  </a:cubicBezTo>
                  <a:close/>
                </a:path>
              </a:pathLst>
            </a:custGeom>
            <a:solidFill>
              <a:srgbClr val="285B58"/>
            </a:solidFill>
          </p:spPr>
          <p:txBody>
            <a:bodyPr/>
            <a:lstStyle/>
            <a:p>
              <a:endParaRPr lang="ko-KR" altLang="en-US" sz="1600">
                <a:latin typeface="하나2.0 CM" panose="020B0603000000000000" pitchFamily="50" charset="-127"/>
                <a:ea typeface="하나2.0 CM" panose="020B0603000000000000" pitchFamily="50" charset="-127"/>
              </a:endParaRPr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9609289" y="1940439"/>
            <a:ext cx="6832562" cy="1036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40"/>
              </a:lnSpc>
            </a:pPr>
            <a:r>
              <a:rPr lang="en-US" sz="2800" spc="294">
                <a:solidFill>
                  <a:srgbClr val="231F2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정교한 신용등급분류 모델링으로 </a:t>
            </a:r>
          </a:p>
          <a:p>
            <a:pPr>
              <a:lnSpc>
                <a:spcPts val="4140"/>
              </a:lnSpc>
            </a:pPr>
            <a:r>
              <a:rPr lang="en-US" sz="2800" spc="294">
                <a:solidFill>
                  <a:srgbClr val="231F2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개인 대출 고객 디폴트 리스크 최소화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8029125" y="3672799"/>
            <a:ext cx="6287040" cy="1036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40"/>
              </a:lnSpc>
            </a:pPr>
            <a:r>
              <a:rPr lang="en-US" sz="2800" spc="294">
                <a:solidFill>
                  <a:srgbClr val="231F2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그레이존 고객의 대출 심사 기준을 </a:t>
            </a:r>
          </a:p>
          <a:p>
            <a:pPr>
              <a:lnSpc>
                <a:spcPts val="4140"/>
              </a:lnSpc>
            </a:pPr>
            <a:r>
              <a:rPr lang="en-US" sz="2800" spc="294">
                <a:solidFill>
                  <a:srgbClr val="231F2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재정립함으로써 대출 규모 확대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5782591" y="5506814"/>
            <a:ext cx="7289006" cy="1036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40"/>
              </a:lnSpc>
            </a:pPr>
            <a:r>
              <a:rPr lang="en-US" sz="2800" spc="294">
                <a:solidFill>
                  <a:srgbClr val="231F2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기존 금융 기관들의 새로운 시장 개척으로</a:t>
            </a:r>
          </a:p>
          <a:p>
            <a:pPr>
              <a:lnSpc>
                <a:spcPts val="4140"/>
              </a:lnSpc>
            </a:pPr>
            <a:r>
              <a:rPr lang="en-US" sz="2800" spc="294">
                <a:solidFill>
                  <a:srgbClr val="231F2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기업의 필요 자금 확보 및 수익률 제고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701040" y="527319"/>
            <a:ext cx="3152685" cy="619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sz="4000" dirty="0">
                <a:solidFill>
                  <a:srgbClr val="FFFFFF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5.2 </a:t>
            </a:r>
            <a:r>
              <a:rPr lang="en-US" sz="4000" dirty="0" err="1">
                <a:solidFill>
                  <a:srgbClr val="FFFFFF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기대효과</a:t>
            </a:r>
            <a:endParaRPr lang="en-US" sz="4000" dirty="0">
              <a:solidFill>
                <a:srgbClr val="FFFFFF"/>
              </a:solidFill>
              <a:latin typeface="하나2.0 CM" panose="020B0603000000000000" pitchFamily="50" charset="-127"/>
              <a:ea typeface="하나2.0 CM" panose="020B0603000000000000" pitchFamily="50" charset="-127"/>
            </a:endParaRPr>
          </a:p>
        </p:txBody>
      </p:sp>
      <p:sp>
        <p:nvSpPr>
          <p:cNvPr id="29" name="Freeform 29"/>
          <p:cNvSpPr/>
          <p:nvPr/>
        </p:nvSpPr>
        <p:spPr>
          <a:xfrm rot="-10800000">
            <a:off x="11172645" y="7556935"/>
            <a:ext cx="5437331" cy="5437331"/>
          </a:xfrm>
          <a:custGeom>
            <a:avLst/>
            <a:gdLst/>
            <a:ahLst/>
            <a:cxnLst/>
            <a:rect l="l" t="t" r="r" b="b"/>
            <a:pathLst>
              <a:path w="5437331" h="5437331">
                <a:moveTo>
                  <a:pt x="0" y="0"/>
                </a:moveTo>
                <a:lnTo>
                  <a:pt x="5437331" y="0"/>
                </a:lnTo>
                <a:lnTo>
                  <a:pt x="5437331" y="5437331"/>
                </a:lnTo>
                <a:lnTo>
                  <a:pt x="0" y="54373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0" name="Freeform 30"/>
          <p:cNvSpPr/>
          <p:nvPr/>
        </p:nvSpPr>
        <p:spPr>
          <a:xfrm rot="-10800000">
            <a:off x="15682735" y="9069303"/>
            <a:ext cx="2888852" cy="2888852"/>
          </a:xfrm>
          <a:custGeom>
            <a:avLst/>
            <a:gdLst/>
            <a:ahLst/>
            <a:cxnLst/>
            <a:rect l="l" t="t" r="r" b="b"/>
            <a:pathLst>
              <a:path w="2888852" h="2888852">
                <a:moveTo>
                  <a:pt x="0" y="0"/>
                </a:moveTo>
                <a:lnTo>
                  <a:pt x="2888851" y="0"/>
                </a:lnTo>
                <a:lnTo>
                  <a:pt x="2888851" y="2888852"/>
                </a:lnTo>
                <a:lnTo>
                  <a:pt x="0" y="288885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1" name="TextBox 31"/>
          <p:cNvSpPr txBox="1"/>
          <p:nvPr/>
        </p:nvSpPr>
        <p:spPr>
          <a:xfrm>
            <a:off x="3983354" y="7391057"/>
            <a:ext cx="7217290" cy="10278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140"/>
              </a:lnSpc>
            </a:pPr>
            <a:r>
              <a:rPr lang="ko-KR" altLang="en-US" sz="2800" spc="294" dirty="0">
                <a:solidFill>
                  <a:srgbClr val="231F2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향후 </a:t>
            </a:r>
            <a:r>
              <a:rPr lang="ko-KR" altLang="en-US" sz="2800" spc="294" dirty="0" err="1">
                <a:solidFill>
                  <a:srgbClr val="231F2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비재무</a:t>
            </a:r>
            <a:r>
              <a:rPr lang="ko-KR" altLang="en-US" sz="2800" spc="294" dirty="0">
                <a:solidFill>
                  <a:srgbClr val="231F2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정보와 결합하여 </a:t>
            </a:r>
            <a:r>
              <a:rPr lang="ko-KR" altLang="en-US" sz="2800" spc="294" dirty="0" err="1">
                <a:solidFill>
                  <a:srgbClr val="231F2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저신용자를</a:t>
            </a:r>
            <a:r>
              <a:rPr lang="ko-KR" altLang="en-US" sz="2800" spc="294" dirty="0">
                <a:solidFill>
                  <a:srgbClr val="231F2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위한 </a:t>
            </a:r>
            <a:endParaRPr lang="en-US" altLang="ko-KR" sz="2800" spc="294" dirty="0">
              <a:solidFill>
                <a:srgbClr val="231F20"/>
              </a:solidFill>
              <a:latin typeface="하나2.0 CM" panose="020B0603000000000000" pitchFamily="50" charset="-127"/>
              <a:ea typeface="하나2.0 CM" panose="020B0603000000000000" pitchFamily="50" charset="-127"/>
            </a:endParaRPr>
          </a:p>
          <a:p>
            <a:pPr>
              <a:lnSpc>
                <a:spcPts val="4140"/>
              </a:lnSpc>
            </a:pPr>
            <a:r>
              <a:rPr lang="ko-KR" altLang="en-US" sz="2800" spc="294" dirty="0">
                <a:solidFill>
                  <a:srgbClr val="231F2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더 정교한 대출 승인 기준 제안 가능</a:t>
            </a:r>
            <a:endParaRPr lang="en-US" sz="2800" spc="294" dirty="0">
              <a:solidFill>
                <a:srgbClr val="231F20"/>
              </a:solidFill>
              <a:latin typeface="하나2.0 CM" panose="020B0603000000000000" pitchFamily="50" charset="-127"/>
              <a:ea typeface="하나2.0 CM" panose="020B0603000000000000" pitchFamily="50" charset="-127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158733" y="-2718666"/>
            <a:ext cx="5437331" cy="5437331"/>
          </a:xfrm>
          <a:custGeom>
            <a:avLst/>
            <a:gdLst/>
            <a:ahLst/>
            <a:cxnLst/>
            <a:rect l="l" t="t" r="r" b="b"/>
            <a:pathLst>
              <a:path w="5437331" h="5437331">
                <a:moveTo>
                  <a:pt x="0" y="0"/>
                </a:moveTo>
                <a:lnTo>
                  <a:pt x="5437330" y="0"/>
                </a:lnTo>
                <a:lnTo>
                  <a:pt x="5437330" y="5437331"/>
                </a:lnTo>
                <a:lnTo>
                  <a:pt x="0" y="54373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aphicFrame>
        <p:nvGraphicFramePr>
          <p:cNvPr id="3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6498800"/>
              </p:ext>
            </p:extLst>
          </p:nvPr>
        </p:nvGraphicFramePr>
        <p:xfrm>
          <a:off x="4373561" y="1447468"/>
          <a:ext cx="13022580" cy="4451402"/>
        </p:xfrm>
        <a:graphic>
          <a:graphicData uri="http://schemas.openxmlformats.org/drawingml/2006/table">
            <a:tbl>
              <a:tblPr/>
              <a:tblGrid>
                <a:gridCol w="14339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9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99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65079">
                <a:tc>
                  <a:txBody>
                    <a:bodyPr/>
                    <a:lstStyle/>
                    <a:p>
                      <a:pPr algn="ctr">
                        <a:lnSpc>
                          <a:spcPts val="4031"/>
                        </a:lnSpc>
                        <a:defRPr/>
                      </a:pPr>
                      <a:r>
                        <a:rPr lang="en-US" sz="2000" spc="-99">
                          <a:solidFill>
                            <a:srgbClr val="FFFFFF"/>
                          </a:solidFill>
                          <a:latin typeface="하나2.0 R" panose="020B0303000000000000" pitchFamily="50" charset="-127"/>
                          <a:ea typeface="하나2.0 R" panose="020B0303000000000000" pitchFamily="50" charset="-127"/>
                        </a:rPr>
                        <a:t>이름</a:t>
                      </a:r>
                      <a:endParaRPr lang="en-US" sz="1000">
                        <a:latin typeface="하나2.0 R" panose="020B0303000000000000" pitchFamily="50" charset="-127"/>
                        <a:ea typeface="하나2.0 R" panose="020B0303000000000000" pitchFamily="50" charset="-127"/>
                      </a:endParaRPr>
                    </a:p>
                  </a:txBody>
                  <a:tcPr marL="48122" marR="48122" marT="48122" marB="48122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48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031"/>
                        </a:lnSpc>
                        <a:defRPr/>
                      </a:pPr>
                      <a:r>
                        <a:rPr lang="en-US" sz="2000" spc="-99">
                          <a:solidFill>
                            <a:srgbClr val="FFFFFF"/>
                          </a:solidFill>
                          <a:latin typeface="하나2.0 R" panose="020B0303000000000000" pitchFamily="50" charset="-127"/>
                          <a:ea typeface="하나2.0 R" panose="020B0303000000000000" pitchFamily="50" charset="-127"/>
                        </a:rPr>
                        <a:t>역할</a:t>
                      </a:r>
                      <a:endParaRPr lang="en-US" sz="1000">
                        <a:latin typeface="하나2.0 R" panose="020B0303000000000000" pitchFamily="50" charset="-127"/>
                        <a:ea typeface="하나2.0 R" panose="020B0303000000000000" pitchFamily="50" charset="-127"/>
                      </a:endParaRPr>
                    </a:p>
                  </a:txBody>
                  <a:tcPr marL="48122" marR="48122" marT="48122" marB="48122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48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031"/>
                        </a:lnSpc>
                        <a:defRPr/>
                      </a:pPr>
                      <a:r>
                        <a:rPr lang="en-US" sz="2000" spc="-99" dirty="0" err="1">
                          <a:solidFill>
                            <a:srgbClr val="FFFFFF"/>
                          </a:solidFill>
                          <a:latin typeface="하나2.0 R" panose="020B0303000000000000" pitchFamily="50" charset="-127"/>
                          <a:ea typeface="하나2.0 R" panose="020B0303000000000000" pitchFamily="50" charset="-127"/>
                        </a:rPr>
                        <a:t>담당업무</a:t>
                      </a:r>
                      <a:endParaRPr lang="en-US" sz="1000" dirty="0">
                        <a:latin typeface="하나2.0 R" panose="020B0303000000000000" pitchFamily="50" charset="-127"/>
                        <a:ea typeface="하나2.0 R" panose="020B0303000000000000" pitchFamily="50" charset="-127"/>
                      </a:endParaRPr>
                    </a:p>
                  </a:txBody>
                  <a:tcPr marL="48122" marR="48122" marT="48122" marB="48122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4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77503">
                <a:tc>
                  <a:txBody>
                    <a:bodyPr/>
                    <a:lstStyle/>
                    <a:p>
                      <a:pPr algn="ctr">
                        <a:lnSpc>
                          <a:spcPts val="4031"/>
                        </a:lnSpc>
                        <a:defRPr/>
                      </a:pPr>
                      <a:r>
                        <a:rPr lang="en-US" sz="2000" spc="-99">
                          <a:solidFill>
                            <a:srgbClr val="4A452A"/>
                          </a:solidFill>
                          <a:latin typeface="하나2.0 R" panose="020B0303000000000000" pitchFamily="50" charset="-127"/>
                          <a:ea typeface="하나2.0 R" panose="020B0303000000000000" pitchFamily="50" charset="-127"/>
                        </a:rPr>
                        <a:t>구영지</a:t>
                      </a:r>
                      <a:endParaRPr lang="en-US" sz="1000">
                        <a:latin typeface="하나2.0 R" panose="020B0303000000000000" pitchFamily="50" charset="-127"/>
                        <a:ea typeface="하나2.0 R" panose="020B0303000000000000" pitchFamily="50" charset="-127"/>
                      </a:endParaRPr>
                    </a:p>
                  </a:txBody>
                  <a:tcPr marL="48122" marR="48122" marT="48122" marB="48122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031"/>
                        </a:lnSpc>
                        <a:defRPr/>
                      </a:pPr>
                      <a:r>
                        <a:rPr lang="en-US" sz="2000" spc="-99">
                          <a:solidFill>
                            <a:srgbClr val="4A452A"/>
                          </a:solidFill>
                          <a:latin typeface="하나2.0 R" panose="020B0303000000000000" pitchFamily="50" charset="-127"/>
                          <a:ea typeface="하나2.0 R" panose="020B0303000000000000" pitchFamily="50" charset="-127"/>
                        </a:rPr>
                        <a:t>팀장</a:t>
                      </a:r>
                      <a:endParaRPr lang="en-US" sz="1000">
                        <a:latin typeface="하나2.0 R" panose="020B0303000000000000" pitchFamily="50" charset="-127"/>
                        <a:ea typeface="하나2.0 R" panose="020B0303000000000000" pitchFamily="50" charset="-127"/>
                      </a:endParaRPr>
                    </a:p>
                  </a:txBody>
                  <a:tcPr marL="48122" marR="48122" marT="48122" marB="48122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4031"/>
                        </a:lnSpc>
                        <a:defRPr/>
                      </a:pPr>
                      <a:r>
                        <a:rPr lang="en-US" sz="2000" spc="-99">
                          <a:solidFill>
                            <a:srgbClr val="4A452A"/>
                          </a:solidFill>
                          <a:latin typeface="하나2.0 R" panose="020B0303000000000000" pitchFamily="50" charset="-127"/>
                          <a:ea typeface="하나2.0 R" panose="020B0303000000000000" pitchFamily="50" charset="-127"/>
                        </a:rPr>
                        <a:t>▶ 데이터  문제정의 및 전처리, 데이터 품질 확인(결측치, 이상치 처리), 하이퍼파라미터 튜닝</a:t>
                      </a:r>
                      <a:endParaRPr lang="en-US" sz="1000">
                        <a:latin typeface="하나2.0 R" panose="020B0303000000000000" pitchFamily="50" charset="-127"/>
                        <a:ea typeface="하나2.0 R" panose="020B0303000000000000" pitchFamily="50" charset="-127"/>
                      </a:endParaRPr>
                    </a:p>
                  </a:txBody>
                  <a:tcPr marL="48122" marR="48122" marT="48122" marB="48122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84104">
                <a:tc>
                  <a:txBody>
                    <a:bodyPr/>
                    <a:lstStyle/>
                    <a:p>
                      <a:pPr algn="ctr">
                        <a:lnSpc>
                          <a:spcPts val="4031"/>
                        </a:lnSpc>
                        <a:defRPr/>
                      </a:pPr>
                      <a:r>
                        <a:rPr lang="en-US" sz="2000" spc="-99">
                          <a:solidFill>
                            <a:srgbClr val="4A452A"/>
                          </a:solidFill>
                          <a:latin typeface="하나2.0 R" panose="020B0303000000000000" pitchFamily="50" charset="-127"/>
                          <a:ea typeface="하나2.0 R" panose="020B0303000000000000" pitchFamily="50" charset="-127"/>
                        </a:rPr>
                        <a:t>김재현</a:t>
                      </a:r>
                      <a:endParaRPr lang="en-US" sz="1000">
                        <a:latin typeface="하나2.0 R" panose="020B0303000000000000" pitchFamily="50" charset="-127"/>
                        <a:ea typeface="하나2.0 R" panose="020B0303000000000000" pitchFamily="50" charset="-127"/>
                      </a:endParaRPr>
                    </a:p>
                  </a:txBody>
                  <a:tcPr marL="48122" marR="48122" marT="48122" marB="48122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031"/>
                        </a:lnSpc>
                        <a:defRPr/>
                      </a:pPr>
                      <a:r>
                        <a:rPr lang="en-US" sz="2000" spc="-99">
                          <a:solidFill>
                            <a:srgbClr val="4A452A"/>
                          </a:solidFill>
                          <a:latin typeface="하나2.0 R" panose="020B0303000000000000" pitchFamily="50" charset="-127"/>
                          <a:ea typeface="하나2.0 R" panose="020B0303000000000000" pitchFamily="50" charset="-127"/>
                        </a:rPr>
                        <a:t>팀원</a:t>
                      </a:r>
                      <a:endParaRPr lang="en-US" sz="1000">
                        <a:latin typeface="하나2.0 R" panose="020B0303000000000000" pitchFamily="50" charset="-127"/>
                        <a:ea typeface="하나2.0 R" panose="020B0303000000000000" pitchFamily="50" charset="-127"/>
                      </a:endParaRPr>
                    </a:p>
                  </a:txBody>
                  <a:tcPr marL="48122" marR="48122" marT="48122" marB="48122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4031"/>
                        </a:lnSpc>
                        <a:defRPr/>
                      </a:pPr>
                      <a:r>
                        <a:rPr lang="en-US" sz="2000" spc="-99" dirty="0">
                          <a:solidFill>
                            <a:srgbClr val="4A452A"/>
                          </a:solidFill>
                          <a:latin typeface="하나2.0 R" panose="020B0303000000000000" pitchFamily="50" charset="-127"/>
                          <a:ea typeface="하나2.0 R" panose="020B0303000000000000" pitchFamily="50" charset="-127"/>
                        </a:rPr>
                        <a:t>▶ </a:t>
                      </a:r>
                      <a:r>
                        <a:rPr lang="en-US" sz="2000" spc="-99" dirty="0" err="1">
                          <a:solidFill>
                            <a:srgbClr val="4A452A"/>
                          </a:solidFill>
                          <a:latin typeface="하나2.0 R" panose="020B0303000000000000" pitchFamily="50" charset="-127"/>
                          <a:ea typeface="하나2.0 R" panose="020B0303000000000000" pitchFamily="50" charset="-127"/>
                        </a:rPr>
                        <a:t>데이터</a:t>
                      </a:r>
                      <a:r>
                        <a:rPr lang="en-US" sz="2000" spc="-99" dirty="0">
                          <a:solidFill>
                            <a:srgbClr val="4A452A"/>
                          </a:solidFill>
                          <a:latin typeface="하나2.0 R" panose="020B0303000000000000" pitchFamily="50" charset="-127"/>
                          <a:ea typeface="하나2.0 R" panose="020B0303000000000000" pitchFamily="50" charset="-127"/>
                        </a:rPr>
                        <a:t>  </a:t>
                      </a:r>
                      <a:r>
                        <a:rPr lang="en-US" sz="2000" spc="-99" dirty="0" err="1">
                          <a:solidFill>
                            <a:srgbClr val="4A452A"/>
                          </a:solidFill>
                          <a:latin typeface="하나2.0 R" panose="020B0303000000000000" pitchFamily="50" charset="-127"/>
                          <a:ea typeface="하나2.0 R" panose="020B0303000000000000" pitchFamily="50" charset="-127"/>
                        </a:rPr>
                        <a:t>문제정의</a:t>
                      </a:r>
                      <a:r>
                        <a:rPr lang="en-US" sz="2000" spc="-99" dirty="0">
                          <a:solidFill>
                            <a:srgbClr val="4A452A"/>
                          </a:solidFill>
                          <a:latin typeface="하나2.0 R" panose="020B0303000000000000" pitchFamily="50" charset="-127"/>
                          <a:ea typeface="하나2.0 R" panose="020B0303000000000000" pitchFamily="50" charset="-127"/>
                        </a:rPr>
                        <a:t> 및 </a:t>
                      </a:r>
                      <a:r>
                        <a:rPr lang="en-US" sz="2000" spc="-99" dirty="0" err="1">
                          <a:solidFill>
                            <a:srgbClr val="4A452A"/>
                          </a:solidFill>
                          <a:latin typeface="하나2.0 R" panose="020B0303000000000000" pitchFamily="50" charset="-127"/>
                          <a:ea typeface="하나2.0 R" panose="020B0303000000000000" pitchFamily="50" charset="-127"/>
                        </a:rPr>
                        <a:t>전처리</a:t>
                      </a:r>
                      <a:r>
                        <a:rPr lang="en-US" sz="2000" spc="-99" dirty="0">
                          <a:solidFill>
                            <a:srgbClr val="4A452A"/>
                          </a:solidFill>
                          <a:latin typeface="하나2.0 R" panose="020B0303000000000000" pitchFamily="50" charset="-127"/>
                          <a:ea typeface="하나2.0 R" panose="020B0303000000000000" pitchFamily="50" charset="-127"/>
                        </a:rPr>
                        <a:t>, </a:t>
                      </a:r>
                      <a:r>
                        <a:rPr lang="en-US" sz="2000" spc="-99" dirty="0" err="1">
                          <a:solidFill>
                            <a:srgbClr val="4A452A"/>
                          </a:solidFill>
                          <a:latin typeface="하나2.0 R" panose="020B0303000000000000" pitchFamily="50" charset="-127"/>
                          <a:ea typeface="하나2.0 R" panose="020B0303000000000000" pitchFamily="50" charset="-127"/>
                        </a:rPr>
                        <a:t>통계분석</a:t>
                      </a:r>
                      <a:r>
                        <a:rPr lang="en-US" sz="2000" spc="-99" dirty="0">
                          <a:solidFill>
                            <a:srgbClr val="4A452A"/>
                          </a:solidFill>
                          <a:latin typeface="하나2.0 R" panose="020B0303000000000000" pitchFamily="50" charset="-127"/>
                          <a:ea typeface="하나2.0 R" panose="020B0303000000000000" pitchFamily="50" charset="-127"/>
                        </a:rPr>
                        <a:t>, </a:t>
                      </a:r>
                      <a:r>
                        <a:rPr lang="en-US" sz="2000" spc="-99" dirty="0" err="1">
                          <a:solidFill>
                            <a:srgbClr val="4A452A"/>
                          </a:solidFill>
                          <a:latin typeface="하나2.0 R" panose="020B0303000000000000" pitchFamily="50" charset="-127"/>
                          <a:ea typeface="하나2.0 R" panose="020B0303000000000000" pitchFamily="50" charset="-127"/>
                        </a:rPr>
                        <a:t>머신러닝</a:t>
                      </a:r>
                      <a:r>
                        <a:rPr lang="en-US" sz="2000" spc="-99" dirty="0">
                          <a:solidFill>
                            <a:srgbClr val="4A452A"/>
                          </a:solidFill>
                          <a:latin typeface="하나2.0 R" panose="020B0303000000000000" pitchFamily="50" charset="-127"/>
                          <a:ea typeface="하나2.0 R" panose="020B0303000000000000" pitchFamily="50" charset="-127"/>
                        </a:rPr>
                        <a:t> </a:t>
                      </a:r>
                      <a:r>
                        <a:rPr lang="en-US" sz="2000" spc="-99" dirty="0" err="1">
                          <a:solidFill>
                            <a:srgbClr val="4A452A"/>
                          </a:solidFill>
                          <a:latin typeface="하나2.0 R" panose="020B0303000000000000" pitchFamily="50" charset="-127"/>
                          <a:ea typeface="하나2.0 R" panose="020B0303000000000000" pitchFamily="50" charset="-127"/>
                        </a:rPr>
                        <a:t>분류</a:t>
                      </a:r>
                      <a:r>
                        <a:rPr lang="en-US" sz="2000" spc="-99" dirty="0">
                          <a:solidFill>
                            <a:srgbClr val="4A452A"/>
                          </a:solidFill>
                          <a:latin typeface="하나2.0 R" panose="020B0303000000000000" pitchFamily="50" charset="-127"/>
                          <a:ea typeface="하나2.0 R" panose="020B0303000000000000" pitchFamily="50" charset="-127"/>
                        </a:rPr>
                        <a:t> </a:t>
                      </a:r>
                      <a:r>
                        <a:rPr lang="en-US" sz="2000" spc="-99" dirty="0" err="1">
                          <a:solidFill>
                            <a:srgbClr val="4A452A"/>
                          </a:solidFill>
                          <a:latin typeface="하나2.0 R" panose="020B0303000000000000" pitchFamily="50" charset="-127"/>
                          <a:ea typeface="하나2.0 R" panose="020B0303000000000000" pitchFamily="50" charset="-127"/>
                        </a:rPr>
                        <a:t>모델</a:t>
                      </a:r>
                      <a:endParaRPr lang="en-US" sz="1000" dirty="0">
                        <a:latin typeface="하나2.0 R" panose="020B0303000000000000" pitchFamily="50" charset="-127"/>
                        <a:ea typeface="하나2.0 R" panose="020B0303000000000000" pitchFamily="50" charset="-127"/>
                      </a:endParaRPr>
                    </a:p>
                  </a:txBody>
                  <a:tcPr marL="48122" marR="48122" marT="48122" marB="48122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70306">
                <a:tc>
                  <a:txBody>
                    <a:bodyPr/>
                    <a:lstStyle/>
                    <a:p>
                      <a:pPr algn="ctr">
                        <a:lnSpc>
                          <a:spcPts val="4031"/>
                        </a:lnSpc>
                        <a:defRPr/>
                      </a:pPr>
                      <a:r>
                        <a:rPr lang="en-US" sz="2000" spc="-99">
                          <a:solidFill>
                            <a:srgbClr val="4A452A"/>
                          </a:solidFill>
                          <a:latin typeface="하나2.0 R" panose="020B0303000000000000" pitchFamily="50" charset="-127"/>
                          <a:ea typeface="하나2.0 R" panose="020B0303000000000000" pitchFamily="50" charset="-127"/>
                        </a:rPr>
                        <a:t>김정민</a:t>
                      </a:r>
                      <a:endParaRPr lang="en-US" sz="1000">
                        <a:latin typeface="하나2.0 R" panose="020B0303000000000000" pitchFamily="50" charset="-127"/>
                        <a:ea typeface="하나2.0 R" panose="020B0303000000000000" pitchFamily="50" charset="-127"/>
                      </a:endParaRPr>
                    </a:p>
                  </a:txBody>
                  <a:tcPr marL="48122" marR="48122" marT="48122" marB="48122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031"/>
                        </a:lnSpc>
                        <a:defRPr/>
                      </a:pPr>
                      <a:r>
                        <a:rPr lang="en-US" sz="2000" spc="-99">
                          <a:solidFill>
                            <a:srgbClr val="4A452A"/>
                          </a:solidFill>
                          <a:latin typeface="하나2.0 R" panose="020B0303000000000000" pitchFamily="50" charset="-127"/>
                          <a:ea typeface="하나2.0 R" panose="020B0303000000000000" pitchFamily="50" charset="-127"/>
                        </a:rPr>
                        <a:t>팀원</a:t>
                      </a:r>
                      <a:endParaRPr lang="en-US" sz="1000">
                        <a:latin typeface="하나2.0 R" panose="020B0303000000000000" pitchFamily="50" charset="-127"/>
                        <a:ea typeface="하나2.0 R" panose="020B0303000000000000" pitchFamily="50" charset="-127"/>
                      </a:endParaRPr>
                    </a:p>
                  </a:txBody>
                  <a:tcPr marL="48122" marR="48122" marT="48122" marB="48122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4031"/>
                        </a:lnSpc>
                        <a:defRPr/>
                      </a:pPr>
                      <a:r>
                        <a:rPr lang="en-US" sz="2000" spc="-99">
                          <a:solidFill>
                            <a:srgbClr val="4A452A"/>
                          </a:solidFill>
                          <a:latin typeface="하나2.0 R" panose="020B0303000000000000" pitchFamily="50" charset="-127"/>
                          <a:ea typeface="하나2.0 R" panose="020B0303000000000000" pitchFamily="50" charset="-127"/>
                        </a:rPr>
                        <a:t>▶ 데이터  문제정의 및 전처리, 통계분석, 데이터 품질 확인(결측치, 이상치 처리), ppt 디자인</a:t>
                      </a:r>
                      <a:endParaRPr lang="en-US" sz="1000">
                        <a:latin typeface="하나2.0 R" panose="020B0303000000000000" pitchFamily="50" charset="-127"/>
                        <a:ea typeface="하나2.0 R" panose="020B0303000000000000" pitchFamily="50" charset="-127"/>
                      </a:endParaRPr>
                    </a:p>
                  </a:txBody>
                  <a:tcPr marL="48122" marR="48122" marT="48122" marB="48122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70306">
                <a:tc>
                  <a:txBody>
                    <a:bodyPr/>
                    <a:lstStyle/>
                    <a:p>
                      <a:pPr algn="ctr">
                        <a:lnSpc>
                          <a:spcPts val="4031"/>
                        </a:lnSpc>
                        <a:defRPr/>
                      </a:pPr>
                      <a:r>
                        <a:rPr lang="en-US" sz="2000" spc="-99">
                          <a:solidFill>
                            <a:srgbClr val="4A452A"/>
                          </a:solidFill>
                          <a:latin typeface="하나2.0 R" panose="020B0303000000000000" pitchFamily="50" charset="-127"/>
                          <a:ea typeface="하나2.0 R" panose="020B0303000000000000" pitchFamily="50" charset="-127"/>
                        </a:rPr>
                        <a:t>이한비</a:t>
                      </a:r>
                      <a:endParaRPr lang="en-US" sz="1000">
                        <a:latin typeface="하나2.0 R" panose="020B0303000000000000" pitchFamily="50" charset="-127"/>
                        <a:ea typeface="하나2.0 R" panose="020B0303000000000000" pitchFamily="50" charset="-127"/>
                      </a:endParaRPr>
                    </a:p>
                  </a:txBody>
                  <a:tcPr marL="48122" marR="48122" marT="48122" marB="48122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031"/>
                        </a:lnSpc>
                        <a:defRPr/>
                      </a:pPr>
                      <a:r>
                        <a:rPr lang="en-US" sz="2000" spc="-99">
                          <a:solidFill>
                            <a:srgbClr val="4A452A"/>
                          </a:solidFill>
                          <a:latin typeface="하나2.0 R" panose="020B0303000000000000" pitchFamily="50" charset="-127"/>
                          <a:ea typeface="하나2.0 R" panose="020B0303000000000000" pitchFamily="50" charset="-127"/>
                        </a:rPr>
                        <a:t>팀원</a:t>
                      </a:r>
                      <a:endParaRPr lang="en-US" sz="1000">
                        <a:latin typeface="하나2.0 R" panose="020B0303000000000000" pitchFamily="50" charset="-127"/>
                        <a:ea typeface="하나2.0 R" panose="020B0303000000000000" pitchFamily="50" charset="-127"/>
                      </a:endParaRPr>
                    </a:p>
                  </a:txBody>
                  <a:tcPr marL="48122" marR="48122" marT="48122" marB="48122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4031"/>
                        </a:lnSpc>
                        <a:defRPr/>
                      </a:pPr>
                      <a:r>
                        <a:rPr lang="en-US" sz="2000" spc="-99">
                          <a:solidFill>
                            <a:srgbClr val="4A452A"/>
                          </a:solidFill>
                          <a:latin typeface="하나2.0 R" panose="020B0303000000000000" pitchFamily="50" charset="-127"/>
                          <a:ea typeface="하나2.0 R" panose="020B0303000000000000" pitchFamily="50" charset="-127"/>
                        </a:rPr>
                        <a:t>▶ 데이터  문제정의 및 전처리, 머신러닝 분류 모델, 데이터 품질 확인(결측치, 이상치 처리)</a:t>
                      </a:r>
                      <a:endParaRPr lang="en-US" sz="1000">
                        <a:latin typeface="하나2.0 R" panose="020B0303000000000000" pitchFamily="50" charset="-127"/>
                        <a:ea typeface="하나2.0 R" panose="020B0303000000000000" pitchFamily="50" charset="-127"/>
                      </a:endParaRPr>
                    </a:p>
                  </a:txBody>
                  <a:tcPr marL="48122" marR="48122" marT="48122" marB="48122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84104">
                <a:tc>
                  <a:txBody>
                    <a:bodyPr/>
                    <a:lstStyle/>
                    <a:p>
                      <a:pPr algn="ctr">
                        <a:lnSpc>
                          <a:spcPts val="4031"/>
                        </a:lnSpc>
                        <a:defRPr/>
                      </a:pPr>
                      <a:r>
                        <a:rPr lang="en-US" sz="2000" spc="-99">
                          <a:solidFill>
                            <a:srgbClr val="4A452A"/>
                          </a:solidFill>
                          <a:latin typeface="하나2.0 R" panose="020B0303000000000000" pitchFamily="50" charset="-127"/>
                          <a:ea typeface="하나2.0 R" panose="020B0303000000000000" pitchFamily="50" charset="-127"/>
                        </a:rPr>
                        <a:t>임채영</a:t>
                      </a:r>
                      <a:endParaRPr lang="en-US" sz="1000">
                        <a:latin typeface="하나2.0 R" panose="020B0303000000000000" pitchFamily="50" charset="-127"/>
                        <a:ea typeface="하나2.0 R" panose="020B0303000000000000" pitchFamily="50" charset="-127"/>
                      </a:endParaRPr>
                    </a:p>
                  </a:txBody>
                  <a:tcPr marL="48122" marR="48122" marT="48122" marB="48122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031"/>
                        </a:lnSpc>
                        <a:defRPr/>
                      </a:pPr>
                      <a:r>
                        <a:rPr lang="en-US" sz="2000" spc="-99">
                          <a:solidFill>
                            <a:srgbClr val="4A452A"/>
                          </a:solidFill>
                          <a:latin typeface="하나2.0 R" panose="020B0303000000000000" pitchFamily="50" charset="-127"/>
                          <a:ea typeface="하나2.0 R" panose="020B0303000000000000" pitchFamily="50" charset="-127"/>
                        </a:rPr>
                        <a:t>팀원</a:t>
                      </a:r>
                      <a:endParaRPr lang="en-US" sz="1000">
                        <a:latin typeface="하나2.0 R" panose="020B0303000000000000" pitchFamily="50" charset="-127"/>
                        <a:ea typeface="하나2.0 R" panose="020B0303000000000000" pitchFamily="50" charset="-127"/>
                      </a:endParaRPr>
                    </a:p>
                  </a:txBody>
                  <a:tcPr marL="48122" marR="48122" marT="48122" marB="48122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4031"/>
                        </a:lnSpc>
                        <a:defRPr/>
                      </a:pPr>
                      <a:r>
                        <a:rPr lang="en-US" sz="2000" spc="-99" dirty="0">
                          <a:solidFill>
                            <a:srgbClr val="4A452A"/>
                          </a:solidFill>
                          <a:latin typeface="하나2.0 R" panose="020B0303000000000000" pitchFamily="50" charset="-127"/>
                          <a:ea typeface="하나2.0 R" panose="020B0303000000000000" pitchFamily="50" charset="-127"/>
                        </a:rPr>
                        <a:t>▶ </a:t>
                      </a:r>
                      <a:r>
                        <a:rPr lang="en-US" sz="2000" spc="-99" dirty="0" err="1">
                          <a:solidFill>
                            <a:srgbClr val="4A452A"/>
                          </a:solidFill>
                          <a:latin typeface="하나2.0 R" panose="020B0303000000000000" pitchFamily="50" charset="-127"/>
                          <a:ea typeface="하나2.0 R" panose="020B0303000000000000" pitchFamily="50" charset="-127"/>
                        </a:rPr>
                        <a:t>데이터</a:t>
                      </a:r>
                      <a:r>
                        <a:rPr lang="en-US" sz="2000" spc="-99" dirty="0">
                          <a:solidFill>
                            <a:srgbClr val="4A452A"/>
                          </a:solidFill>
                          <a:latin typeface="하나2.0 R" panose="020B0303000000000000" pitchFamily="50" charset="-127"/>
                          <a:ea typeface="하나2.0 R" panose="020B0303000000000000" pitchFamily="50" charset="-127"/>
                        </a:rPr>
                        <a:t>  </a:t>
                      </a:r>
                      <a:r>
                        <a:rPr lang="en-US" sz="2000" spc="-99" dirty="0" err="1">
                          <a:solidFill>
                            <a:srgbClr val="4A452A"/>
                          </a:solidFill>
                          <a:latin typeface="하나2.0 R" panose="020B0303000000000000" pitchFamily="50" charset="-127"/>
                          <a:ea typeface="하나2.0 R" panose="020B0303000000000000" pitchFamily="50" charset="-127"/>
                        </a:rPr>
                        <a:t>문제정의</a:t>
                      </a:r>
                      <a:r>
                        <a:rPr lang="en-US" sz="2000" spc="-99" dirty="0">
                          <a:solidFill>
                            <a:srgbClr val="4A452A"/>
                          </a:solidFill>
                          <a:latin typeface="하나2.0 R" panose="020B0303000000000000" pitchFamily="50" charset="-127"/>
                          <a:ea typeface="하나2.0 R" panose="020B0303000000000000" pitchFamily="50" charset="-127"/>
                        </a:rPr>
                        <a:t> 및 </a:t>
                      </a:r>
                      <a:r>
                        <a:rPr lang="en-US" sz="2000" spc="-99" dirty="0" err="1">
                          <a:solidFill>
                            <a:srgbClr val="4A452A"/>
                          </a:solidFill>
                          <a:latin typeface="하나2.0 R" panose="020B0303000000000000" pitchFamily="50" charset="-127"/>
                          <a:ea typeface="하나2.0 R" panose="020B0303000000000000" pitchFamily="50" charset="-127"/>
                        </a:rPr>
                        <a:t>전처리</a:t>
                      </a:r>
                      <a:r>
                        <a:rPr lang="en-US" sz="2000" spc="-99" dirty="0">
                          <a:solidFill>
                            <a:srgbClr val="4A452A"/>
                          </a:solidFill>
                          <a:latin typeface="하나2.0 R" panose="020B0303000000000000" pitchFamily="50" charset="-127"/>
                          <a:ea typeface="하나2.0 R" panose="020B0303000000000000" pitchFamily="50" charset="-127"/>
                        </a:rPr>
                        <a:t>, </a:t>
                      </a:r>
                      <a:r>
                        <a:rPr lang="en-US" sz="2000" spc="-99" dirty="0" err="1">
                          <a:solidFill>
                            <a:srgbClr val="4A452A"/>
                          </a:solidFill>
                          <a:latin typeface="하나2.0 R" panose="020B0303000000000000" pitchFamily="50" charset="-127"/>
                          <a:ea typeface="하나2.0 R" panose="020B0303000000000000" pitchFamily="50" charset="-127"/>
                        </a:rPr>
                        <a:t>통계분석</a:t>
                      </a:r>
                      <a:r>
                        <a:rPr lang="en-US" sz="2000" spc="-99" dirty="0">
                          <a:solidFill>
                            <a:srgbClr val="4A452A"/>
                          </a:solidFill>
                          <a:latin typeface="하나2.0 R" panose="020B0303000000000000" pitchFamily="50" charset="-127"/>
                          <a:ea typeface="하나2.0 R" panose="020B0303000000000000" pitchFamily="50" charset="-127"/>
                        </a:rPr>
                        <a:t>, </a:t>
                      </a:r>
                      <a:r>
                        <a:rPr lang="en-US" sz="2000" spc="-99" dirty="0" err="1">
                          <a:solidFill>
                            <a:srgbClr val="4A452A"/>
                          </a:solidFill>
                          <a:latin typeface="하나2.0 R" panose="020B0303000000000000" pitchFamily="50" charset="-127"/>
                          <a:ea typeface="하나2.0 R" panose="020B0303000000000000" pitchFamily="50" charset="-127"/>
                        </a:rPr>
                        <a:t>하이퍼파라미터</a:t>
                      </a:r>
                      <a:r>
                        <a:rPr lang="en-US" sz="2000" spc="-99" dirty="0">
                          <a:solidFill>
                            <a:srgbClr val="4A452A"/>
                          </a:solidFill>
                          <a:latin typeface="하나2.0 R" panose="020B0303000000000000" pitchFamily="50" charset="-127"/>
                          <a:ea typeface="하나2.0 R" panose="020B0303000000000000" pitchFamily="50" charset="-127"/>
                        </a:rPr>
                        <a:t> </a:t>
                      </a:r>
                      <a:r>
                        <a:rPr lang="en-US" sz="2000" spc="-99" dirty="0" err="1">
                          <a:solidFill>
                            <a:srgbClr val="4A452A"/>
                          </a:solidFill>
                          <a:latin typeface="하나2.0 R" panose="020B0303000000000000" pitchFamily="50" charset="-127"/>
                          <a:ea typeface="하나2.0 R" panose="020B0303000000000000" pitchFamily="50" charset="-127"/>
                        </a:rPr>
                        <a:t>튜닝</a:t>
                      </a:r>
                      <a:r>
                        <a:rPr lang="en-US" sz="2000" spc="-99" dirty="0">
                          <a:solidFill>
                            <a:srgbClr val="4A452A"/>
                          </a:solidFill>
                          <a:latin typeface="하나2.0 R" panose="020B0303000000000000" pitchFamily="50" charset="-127"/>
                          <a:ea typeface="하나2.0 R" panose="020B0303000000000000" pitchFamily="50" charset="-127"/>
                        </a:rPr>
                        <a:t>, </a:t>
                      </a:r>
                      <a:r>
                        <a:rPr lang="en-US" sz="2000" spc="-99" dirty="0" err="1">
                          <a:solidFill>
                            <a:srgbClr val="4A452A"/>
                          </a:solidFill>
                          <a:latin typeface="하나2.0 R" panose="020B0303000000000000" pitchFamily="50" charset="-127"/>
                          <a:ea typeface="하나2.0 R" panose="020B0303000000000000" pitchFamily="50" charset="-127"/>
                        </a:rPr>
                        <a:t>발표</a:t>
                      </a:r>
                      <a:endParaRPr lang="en-US" sz="1000" dirty="0">
                        <a:latin typeface="하나2.0 R" panose="020B0303000000000000" pitchFamily="50" charset="-127"/>
                        <a:ea typeface="하나2.0 R" panose="020B0303000000000000" pitchFamily="50" charset="-127"/>
                      </a:endParaRPr>
                    </a:p>
                  </a:txBody>
                  <a:tcPr marL="48122" marR="48122" marT="48122" marB="48122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" name="Freeform 4"/>
          <p:cNvSpPr/>
          <p:nvPr/>
        </p:nvSpPr>
        <p:spPr>
          <a:xfrm>
            <a:off x="11301897" y="-1682555"/>
            <a:ext cx="2888852" cy="2888852"/>
          </a:xfrm>
          <a:custGeom>
            <a:avLst/>
            <a:gdLst/>
            <a:ahLst/>
            <a:cxnLst/>
            <a:rect l="l" t="t" r="r" b="b"/>
            <a:pathLst>
              <a:path w="2888852" h="2888852">
                <a:moveTo>
                  <a:pt x="0" y="0"/>
                </a:moveTo>
                <a:lnTo>
                  <a:pt x="2888852" y="0"/>
                </a:lnTo>
                <a:lnTo>
                  <a:pt x="2888852" y="2888851"/>
                </a:lnTo>
                <a:lnTo>
                  <a:pt x="0" y="288885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TextBox 3">
            <a:extLst>
              <a:ext uri="{FF2B5EF4-FFF2-40B4-BE49-F238E27FC236}">
                <a16:creationId xmlns:a16="http://schemas.microsoft.com/office/drawing/2014/main" id="{49779472-AD4E-58E6-4A76-9EB887ACD152}"/>
              </a:ext>
            </a:extLst>
          </p:cNvPr>
          <p:cNvSpPr txBox="1"/>
          <p:nvPr/>
        </p:nvSpPr>
        <p:spPr>
          <a:xfrm>
            <a:off x="701040" y="527319"/>
            <a:ext cx="7698708" cy="619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sz="4000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5.3 </a:t>
            </a:r>
            <a:r>
              <a:rPr lang="ko-KR" altLang="en-US" sz="4000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역할 분담</a:t>
            </a:r>
            <a:r>
              <a:rPr lang="en-US" sz="4000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</a:t>
            </a:r>
            <a:r>
              <a:rPr lang="ko-KR" altLang="en-US" sz="4000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및 자체 평가</a:t>
            </a:r>
            <a:endParaRPr lang="en-US" sz="4000" dirty="0">
              <a:solidFill>
                <a:srgbClr val="000000"/>
              </a:solidFill>
              <a:latin typeface="하나2.0 CM" panose="020B0603000000000000" pitchFamily="50" charset="-127"/>
              <a:ea typeface="하나2.0 CM" panose="020B0603000000000000" pitchFamily="50" charset="-127"/>
            </a:endParaRPr>
          </a:p>
        </p:txBody>
      </p:sp>
      <p:sp>
        <p:nvSpPr>
          <p:cNvPr id="7" name="Freeform 2">
            <a:extLst>
              <a:ext uri="{FF2B5EF4-FFF2-40B4-BE49-F238E27FC236}">
                <a16:creationId xmlns:a16="http://schemas.microsoft.com/office/drawing/2014/main" id="{3438ACB0-E41F-EED4-6B7D-3080CCF2AEB1}"/>
              </a:ext>
            </a:extLst>
          </p:cNvPr>
          <p:cNvSpPr/>
          <p:nvPr/>
        </p:nvSpPr>
        <p:spPr>
          <a:xfrm>
            <a:off x="4344491" y="6409929"/>
            <a:ext cx="685800" cy="1029368"/>
          </a:xfrm>
          <a:custGeom>
            <a:avLst/>
            <a:gdLst/>
            <a:ahLst/>
            <a:cxnLst/>
            <a:rect l="l" t="t" r="r" b="b"/>
            <a:pathLst>
              <a:path w="890133" h="1029368">
                <a:moveTo>
                  <a:pt x="0" y="0"/>
                </a:moveTo>
                <a:lnTo>
                  <a:pt x="890133" y="0"/>
                </a:lnTo>
                <a:lnTo>
                  <a:pt x="890133" y="1029369"/>
                </a:lnTo>
                <a:lnTo>
                  <a:pt x="0" y="102936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sz="1600"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sp>
        <p:nvSpPr>
          <p:cNvPr id="8" name="TextBox 15">
            <a:extLst>
              <a:ext uri="{FF2B5EF4-FFF2-40B4-BE49-F238E27FC236}">
                <a16:creationId xmlns:a16="http://schemas.microsoft.com/office/drawing/2014/main" id="{A18487DC-960F-057A-29C6-085E20CB8CB2}"/>
              </a:ext>
            </a:extLst>
          </p:cNvPr>
          <p:cNvSpPr txBox="1"/>
          <p:nvPr/>
        </p:nvSpPr>
        <p:spPr>
          <a:xfrm>
            <a:off x="5200409" y="6343218"/>
            <a:ext cx="5943600" cy="10348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ko-KR" altLang="en-US" sz="2400" b="0" i="0" dirty="0">
                <a:effectLst/>
                <a:latin typeface="하나2.0 R" panose="020B0303000000000000" pitchFamily="50" charset="-127"/>
                <a:ea typeface="하나2.0 R" panose="020B0303000000000000" pitchFamily="50" charset="-127"/>
              </a:rPr>
              <a:t>분석에 사용할 수 있는 데이터가 한정적이어서 </a:t>
            </a:r>
            <a:endParaRPr lang="en-US" altLang="ko-KR" sz="2400" b="0" i="0" dirty="0">
              <a:effectLst/>
              <a:latin typeface="하나2.0 R" panose="020B0303000000000000" pitchFamily="50" charset="-127"/>
              <a:ea typeface="하나2.0 R" panose="020B0303000000000000" pitchFamily="50" charset="-127"/>
            </a:endParaRPr>
          </a:p>
          <a:p>
            <a:pPr>
              <a:lnSpc>
                <a:spcPts val="4200"/>
              </a:lnSpc>
            </a:pPr>
            <a:r>
              <a:rPr lang="ko-KR" altLang="en-US" sz="2400" b="0" i="0" dirty="0">
                <a:effectLst/>
                <a:latin typeface="하나2.0 R" panose="020B0303000000000000" pitchFamily="50" charset="-127"/>
                <a:ea typeface="하나2.0 R" panose="020B0303000000000000" pitchFamily="50" charset="-127"/>
              </a:rPr>
              <a:t>보다 깊은 분석에 대한 어려움</a:t>
            </a:r>
            <a:endParaRPr lang="en-US" altLang="ko-KR" sz="2400" b="0" i="0" dirty="0">
              <a:effectLst/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sp>
        <p:nvSpPr>
          <p:cNvPr id="9" name="Freeform 11">
            <a:extLst>
              <a:ext uri="{FF2B5EF4-FFF2-40B4-BE49-F238E27FC236}">
                <a16:creationId xmlns:a16="http://schemas.microsoft.com/office/drawing/2014/main" id="{87F2781E-EB43-C76D-A956-88B7ED41C098}"/>
              </a:ext>
            </a:extLst>
          </p:cNvPr>
          <p:cNvSpPr/>
          <p:nvPr/>
        </p:nvSpPr>
        <p:spPr>
          <a:xfrm>
            <a:off x="4346949" y="8330509"/>
            <a:ext cx="685800" cy="1029368"/>
          </a:xfrm>
          <a:custGeom>
            <a:avLst/>
            <a:gdLst/>
            <a:ahLst/>
            <a:cxnLst/>
            <a:rect l="l" t="t" r="r" b="b"/>
            <a:pathLst>
              <a:path w="890133" h="1029368">
                <a:moveTo>
                  <a:pt x="0" y="0"/>
                </a:moveTo>
                <a:lnTo>
                  <a:pt x="890133" y="0"/>
                </a:lnTo>
                <a:lnTo>
                  <a:pt x="890133" y="1029368"/>
                </a:lnTo>
                <a:lnTo>
                  <a:pt x="0" y="102936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sz="1600"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sp>
        <p:nvSpPr>
          <p:cNvPr id="10" name="TextBox 16">
            <a:extLst>
              <a:ext uri="{FF2B5EF4-FFF2-40B4-BE49-F238E27FC236}">
                <a16:creationId xmlns:a16="http://schemas.microsoft.com/office/drawing/2014/main" id="{27856D10-84A6-89AC-7779-E5D1C158F08E}"/>
              </a:ext>
            </a:extLst>
          </p:cNvPr>
          <p:cNvSpPr txBox="1"/>
          <p:nvPr/>
        </p:nvSpPr>
        <p:spPr>
          <a:xfrm>
            <a:off x="5309143" y="8324978"/>
            <a:ext cx="5773413" cy="10348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ko-KR" altLang="en-US" sz="2400" b="0" i="0" dirty="0">
                <a:effectLst/>
                <a:latin typeface="하나2.0 R" panose="020B0303000000000000" pitchFamily="50" charset="-127"/>
                <a:ea typeface="하나2.0 R" panose="020B0303000000000000" pitchFamily="50" charset="-127"/>
              </a:rPr>
              <a:t>모델 튜닝과 데이터 인사이트 도출 과정에서 </a:t>
            </a:r>
            <a:endParaRPr lang="en-US" altLang="ko-KR" sz="2400" b="0" i="0" dirty="0">
              <a:effectLst/>
              <a:latin typeface="하나2.0 R" panose="020B0303000000000000" pitchFamily="50" charset="-127"/>
              <a:ea typeface="하나2.0 R" panose="020B0303000000000000" pitchFamily="50" charset="-127"/>
            </a:endParaRPr>
          </a:p>
          <a:p>
            <a:pPr>
              <a:lnSpc>
                <a:spcPts val="4200"/>
              </a:lnSpc>
            </a:pPr>
            <a:r>
              <a:rPr lang="ko-KR" altLang="en-US" sz="2400" b="0" i="0" dirty="0">
                <a:effectLst/>
                <a:latin typeface="하나2.0 R" panose="020B0303000000000000" pitchFamily="50" charset="-127"/>
                <a:ea typeface="하나2.0 R" panose="020B0303000000000000" pitchFamily="50" charset="-127"/>
              </a:rPr>
              <a:t>트렌드 기술 학습의 필요성</a:t>
            </a:r>
            <a:endParaRPr lang="en-US" altLang="ko-KR" sz="2400" b="0" i="0" dirty="0">
              <a:effectLst/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sp>
        <p:nvSpPr>
          <p:cNvPr id="11" name="Freeform 12">
            <a:extLst>
              <a:ext uri="{FF2B5EF4-FFF2-40B4-BE49-F238E27FC236}">
                <a16:creationId xmlns:a16="http://schemas.microsoft.com/office/drawing/2014/main" id="{A6740EEE-DEE1-84C8-1784-CC5909499B92}"/>
              </a:ext>
            </a:extLst>
          </p:cNvPr>
          <p:cNvSpPr/>
          <p:nvPr/>
        </p:nvSpPr>
        <p:spPr>
          <a:xfrm>
            <a:off x="11887200" y="6415460"/>
            <a:ext cx="685800" cy="1029368"/>
          </a:xfrm>
          <a:custGeom>
            <a:avLst/>
            <a:gdLst/>
            <a:ahLst/>
            <a:cxnLst/>
            <a:rect l="l" t="t" r="r" b="b"/>
            <a:pathLst>
              <a:path w="890133" h="1029368">
                <a:moveTo>
                  <a:pt x="0" y="0"/>
                </a:moveTo>
                <a:lnTo>
                  <a:pt x="890133" y="0"/>
                </a:lnTo>
                <a:lnTo>
                  <a:pt x="890133" y="1029369"/>
                </a:lnTo>
                <a:lnTo>
                  <a:pt x="0" y="102936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sz="1600"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sp>
        <p:nvSpPr>
          <p:cNvPr id="12" name="TextBox 17">
            <a:extLst>
              <a:ext uri="{FF2B5EF4-FFF2-40B4-BE49-F238E27FC236}">
                <a16:creationId xmlns:a16="http://schemas.microsoft.com/office/drawing/2014/main" id="{F386841C-BD49-6B8C-15B4-EBFB6E82564B}"/>
              </a:ext>
            </a:extLst>
          </p:cNvPr>
          <p:cNvSpPr txBox="1"/>
          <p:nvPr/>
        </p:nvSpPr>
        <p:spPr>
          <a:xfrm>
            <a:off x="12878891" y="6636654"/>
            <a:ext cx="4723309" cy="4962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altLang="ko-KR" sz="2400" dirty="0">
                <a:solidFill>
                  <a:srgbClr val="191919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2</a:t>
            </a:r>
            <a:r>
              <a:rPr lang="ko-KR" altLang="en-US" sz="2400" dirty="0">
                <a:solidFill>
                  <a:srgbClr val="191919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주라는 단기 프로젝트에 대한 아쉬움</a:t>
            </a:r>
            <a:endParaRPr lang="en-US" altLang="ko-KR" sz="2400" dirty="0">
              <a:solidFill>
                <a:srgbClr val="191919"/>
              </a:solidFill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sp>
        <p:nvSpPr>
          <p:cNvPr id="13" name="Freeform 13">
            <a:extLst>
              <a:ext uri="{FF2B5EF4-FFF2-40B4-BE49-F238E27FC236}">
                <a16:creationId xmlns:a16="http://schemas.microsoft.com/office/drawing/2014/main" id="{A8DEC0ED-77D6-9911-664C-2687097EAACA}"/>
              </a:ext>
            </a:extLst>
          </p:cNvPr>
          <p:cNvSpPr/>
          <p:nvPr/>
        </p:nvSpPr>
        <p:spPr>
          <a:xfrm>
            <a:off x="11887200" y="8330509"/>
            <a:ext cx="685800" cy="1029368"/>
          </a:xfrm>
          <a:custGeom>
            <a:avLst/>
            <a:gdLst/>
            <a:ahLst/>
            <a:cxnLst/>
            <a:rect l="l" t="t" r="r" b="b"/>
            <a:pathLst>
              <a:path w="890133" h="1029368">
                <a:moveTo>
                  <a:pt x="0" y="0"/>
                </a:moveTo>
                <a:lnTo>
                  <a:pt x="890133" y="0"/>
                </a:lnTo>
                <a:lnTo>
                  <a:pt x="890133" y="1029368"/>
                </a:lnTo>
                <a:lnTo>
                  <a:pt x="0" y="102936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sz="1600"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sp>
        <p:nvSpPr>
          <p:cNvPr id="14" name="TextBox 17">
            <a:extLst>
              <a:ext uri="{FF2B5EF4-FFF2-40B4-BE49-F238E27FC236}">
                <a16:creationId xmlns:a16="http://schemas.microsoft.com/office/drawing/2014/main" id="{1397EE36-85DA-11BD-7384-39C1C87CB839}"/>
              </a:ext>
            </a:extLst>
          </p:cNvPr>
          <p:cNvSpPr txBox="1"/>
          <p:nvPr/>
        </p:nvSpPr>
        <p:spPr>
          <a:xfrm>
            <a:off x="12878891" y="8324978"/>
            <a:ext cx="5332909" cy="10348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ko-KR" altLang="en-US" sz="2400" dirty="0">
                <a:solidFill>
                  <a:srgbClr val="191919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금융권을 준비하는 교육생들과 함께 </a:t>
            </a:r>
            <a:endParaRPr lang="en-US" altLang="ko-KR" sz="2400" dirty="0">
              <a:solidFill>
                <a:srgbClr val="191919"/>
              </a:solidFill>
              <a:latin typeface="하나2.0 R" panose="020B0303000000000000" pitchFamily="50" charset="-127"/>
              <a:ea typeface="하나2.0 R" panose="020B0303000000000000" pitchFamily="50" charset="-127"/>
            </a:endParaRPr>
          </a:p>
          <a:p>
            <a:pPr>
              <a:lnSpc>
                <a:spcPts val="4200"/>
              </a:lnSpc>
            </a:pPr>
            <a:r>
              <a:rPr lang="ko-KR" altLang="en-US" sz="2400" dirty="0">
                <a:solidFill>
                  <a:srgbClr val="191919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프로젝트를 진행하면서 쌓인 도메인 지식</a:t>
            </a:r>
            <a:endParaRPr lang="en-US" altLang="ko-KR" sz="2400" dirty="0">
              <a:solidFill>
                <a:srgbClr val="191919"/>
              </a:solidFill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sp>
        <p:nvSpPr>
          <p:cNvPr id="15" name="Freeform 4">
            <a:extLst>
              <a:ext uri="{FF2B5EF4-FFF2-40B4-BE49-F238E27FC236}">
                <a16:creationId xmlns:a16="http://schemas.microsoft.com/office/drawing/2014/main" id="{089FD138-6CAC-83D7-6DE9-A583D0EC3F10}"/>
              </a:ext>
            </a:extLst>
          </p:cNvPr>
          <p:cNvSpPr/>
          <p:nvPr/>
        </p:nvSpPr>
        <p:spPr>
          <a:xfrm>
            <a:off x="302088" y="3241341"/>
            <a:ext cx="3525150" cy="705030"/>
          </a:xfrm>
          <a:custGeom>
            <a:avLst/>
            <a:gdLst/>
            <a:ahLst/>
            <a:cxnLst/>
            <a:rect l="l" t="t" r="r" b="b"/>
            <a:pathLst>
              <a:path w="3525150" h="705030">
                <a:moveTo>
                  <a:pt x="0" y="0"/>
                </a:moveTo>
                <a:lnTo>
                  <a:pt x="3525149" y="0"/>
                </a:lnTo>
                <a:lnTo>
                  <a:pt x="3525149" y="705030"/>
                </a:lnTo>
                <a:lnTo>
                  <a:pt x="0" y="70503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>
              <a:solidFill>
                <a:srgbClr val="E90061"/>
              </a:solidFill>
            </a:endParaRPr>
          </a:p>
        </p:txBody>
      </p:sp>
      <p:sp>
        <p:nvSpPr>
          <p:cNvPr id="16" name="TextBox 12">
            <a:extLst>
              <a:ext uri="{FF2B5EF4-FFF2-40B4-BE49-F238E27FC236}">
                <a16:creationId xmlns:a16="http://schemas.microsoft.com/office/drawing/2014/main" id="{A9600BA9-6644-13A6-849D-7A670902C765}"/>
              </a:ext>
            </a:extLst>
          </p:cNvPr>
          <p:cNvSpPr txBox="1"/>
          <p:nvPr/>
        </p:nvSpPr>
        <p:spPr>
          <a:xfrm>
            <a:off x="838200" y="3168420"/>
            <a:ext cx="2787151" cy="7194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209"/>
              </a:lnSpc>
              <a:spcBef>
                <a:spcPct val="0"/>
              </a:spcBef>
            </a:pPr>
            <a:r>
              <a:rPr lang="ko-KR" altLang="en-US" sz="3200" b="1" spc="440" dirty="0">
                <a:solidFill>
                  <a:srgbClr val="231F2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역할 분담</a:t>
            </a:r>
            <a:endParaRPr lang="en-US" sz="3200" b="1" spc="440" dirty="0">
              <a:solidFill>
                <a:srgbClr val="231F20"/>
              </a:solidFill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sp>
        <p:nvSpPr>
          <p:cNvPr id="17" name="Freeform 4">
            <a:extLst>
              <a:ext uri="{FF2B5EF4-FFF2-40B4-BE49-F238E27FC236}">
                <a16:creationId xmlns:a16="http://schemas.microsoft.com/office/drawing/2014/main" id="{AFBAEC5B-12BE-92F6-5D86-26562DC75109}"/>
              </a:ext>
            </a:extLst>
          </p:cNvPr>
          <p:cNvSpPr/>
          <p:nvPr/>
        </p:nvSpPr>
        <p:spPr>
          <a:xfrm>
            <a:off x="302088" y="7532344"/>
            <a:ext cx="3525150" cy="705030"/>
          </a:xfrm>
          <a:custGeom>
            <a:avLst/>
            <a:gdLst/>
            <a:ahLst/>
            <a:cxnLst/>
            <a:rect l="l" t="t" r="r" b="b"/>
            <a:pathLst>
              <a:path w="3525150" h="705030">
                <a:moveTo>
                  <a:pt x="0" y="0"/>
                </a:moveTo>
                <a:lnTo>
                  <a:pt x="3525149" y="0"/>
                </a:lnTo>
                <a:lnTo>
                  <a:pt x="3525149" y="705030"/>
                </a:lnTo>
                <a:lnTo>
                  <a:pt x="0" y="70503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>
              <a:solidFill>
                <a:srgbClr val="E90061"/>
              </a:solidFill>
            </a:endParaRPr>
          </a:p>
        </p:txBody>
      </p:sp>
      <p:sp>
        <p:nvSpPr>
          <p:cNvPr id="18" name="TextBox 12">
            <a:extLst>
              <a:ext uri="{FF2B5EF4-FFF2-40B4-BE49-F238E27FC236}">
                <a16:creationId xmlns:a16="http://schemas.microsoft.com/office/drawing/2014/main" id="{6428C374-AFB0-F14F-0FC7-83EB642ED613}"/>
              </a:ext>
            </a:extLst>
          </p:cNvPr>
          <p:cNvSpPr txBox="1"/>
          <p:nvPr/>
        </p:nvSpPr>
        <p:spPr>
          <a:xfrm>
            <a:off x="838200" y="7459423"/>
            <a:ext cx="2787151" cy="7194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209"/>
              </a:lnSpc>
              <a:spcBef>
                <a:spcPct val="0"/>
              </a:spcBef>
            </a:pPr>
            <a:r>
              <a:rPr lang="ko-KR" altLang="en-US" sz="3200" b="1" spc="440" dirty="0">
                <a:solidFill>
                  <a:srgbClr val="231F2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자체 평가</a:t>
            </a:r>
            <a:endParaRPr lang="en-US" sz="3200" b="1" spc="440" dirty="0">
              <a:solidFill>
                <a:srgbClr val="231F20"/>
              </a:solidFill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744852" y="4419582"/>
            <a:ext cx="10749819" cy="2100252"/>
            <a:chOff x="0" y="0"/>
            <a:chExt cx="2831228" cy="55315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31228" cy="553153"/>
            </a:xfrm>
            <a:custGeom>
              <a:avLst/>
              <a:gdLst/>
              <a:ahLst/>
              <a:cxnLst/>
              <a:rect l="l" t="t" r="r" b="b"/>
              <a:pathLst>
                <a:path w="2831228" h="553153">
                  <a:moveTo>
                    <a:pt x="0" y="0"/>
                  </a:moveTo>
                  <a:lnTo>
                    <a:pt x="2831228" y="0"/>
                  </a:lnTo>
                  <a:lnTo>
                    <a:pt x="2831228" y="553153"/>
                  </a:lnTo>
                  <a:lnTo>
                    <a:pt x="0" y="553153"/>
                  </a:lnTo>
                  <a:close/>
                </a:path>
              </a:pathLst>
            </a:custGeom>
            <a:solidFill>
              <a:srgbClr val="008485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3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2940384" y="4426295"/>
            <a:ext cx="12358756" cy="18790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178"/>
              </a:lnSpc>
              <a:spcBef>
                <a:spcPct val="0"/>
              </a:spcBef>
            </a:pPr>
            <a:r>
              <a:rPr lang="en-US" sz="10841" dirty="0">
                <a:solidFill>
                  <a:srgbClr val="E8F0FF"/>
                </a:solidFill>
                <a:latin typeface="하나2.0 H" panose="020B0903000000000000" pitchFamily="50" charset="-127"/>
                <a:ea typeface="하나2.0 H" panose="020B0903000000000000" pitchFamily="50" charset="-127"/>
              </a:rPr>
              <a:t>THANK YOU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1010077" y="9236874"/>
            <a:ext cx="7277924" cy="1099200"/>
            <a:chOff x="0" y="0"/>
            <a:chExt cx="2831228" cy="55315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831228" cy="553153"/>
            </a:xfrm>
            <a:custGeom>
              <a:avLst/>
              <a:gdLst/>
              <a:ahLst/>
              <a:cxnLst/>
              <a:rect l="l" t="t" r="r" b="b"/>
              <a:pathLst>
                <a:path w="2831228" h="553153">
                  <a:moveTo>
                    <a:pt x="0" y="0"/>
                  </a:moveTo>
                  <a:lnTo>
                    <a:pt x="2831228" y="0"/>
                  </a:lnTo>
                  <a:lnTo>
                    <a:pt x="2831228" y="553153"/>
                  </a:lnTo>
                  <a:lnTo>
                    <a:pt x="0" y="553153"/>
                  </a:lnTo>
                  <a:close/>
                </a:path>
              </a:pathLst>
            </a:custGeom>
            <a:solidFill>
              <a:srgbClr val="D1E0D9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3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0" y="0"/>
            <a:ext cx="7407862" cy="1050126"/>
            <a:chOff x="0" y="0"/>
            <a:chExt cx="2831228" cy="55315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831228" cy="553153"/>
            </a:xfrm>
            <a:custGeom>
              <a:avLst/>
              <a:gdLst/>
              <a:ahLst/>
              <a:cxnLst/>
              <a:rect l="l" t="t" r="r" b="b"/>
              <a:pathLst>
                <a:path w="2831228" h="553153">
                  <a:moveTo>
                    <a:pt x="0" y="0"/>
                  </a:moveTo>
                  <a:lnTo>
                    <a:pt x="2831228" y="0"/>
                  </a:lnTo>
                  <a:lnTo>
                    <a:pt x="2831228" y="553153"/>
                  </a:lnTo>
                  <a:lnTo>
                    <a:pt x="0" y="553153"/>
                  </a:lnTo>
                  <a:close/>
                </a:path>
              </a:pathLst>
            </a:custGeom>
            <a:solidFill>
              <a:srgbClr val="D1E0D9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39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1324454" y="7821437"/>
            <a:ext cx="2008504" cy="1099200"/>
          </a:xfrm>
          <a:custGeom>
            <a:avLst/>
            <a:gdLst/>
            <a:ahLst/>
            <a:cxnLst/>
            <a:rect l="l" t="t" r="r" b="b"/>
            <a:pathLst>
              <a:path w="2008504" h="1099200">
                <a:moveTo>
                  <a:pt x="0" y="0"/>
                </a:moveTo>
                <a:lnTo>
                  <a:pt x="2008505" y="0"/>
                </a:lnTo>
                <a:lnTo>
                  <a:pt x="2008505" y="1099199"/>
                </a:lnTo>
                <a:lnTo>
                  <a:pt x="0" y="10991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3" name="Freeform 13"/>
          <p:cNvSpPr/>
          <p:nvPr/>
        </p:nvSpPr>
        <p:spPr>
          <a:xfrm>
            <a:off x="14929161" y="1512007"/>
            <a:ext cx="2008504" cy="1099200"/>
          </a:xfrm>
          <a:custGeom>
            <a:avLst/>
            <a:gdLst/>
            <a:ahLst/>
            <a:cxnLst/>
            <a:rect l="l" t="t" r="r" b="b"/>
            <a:pathLst>
              <a:path w="2008504" h="1099200">
                <a:moveTo>
                  <a:pt x="0" y="0"/>
                </a:moveTo>
                <a:lnTo>
                  <a:pt x="2008505" y="0"/>
                </a:lnTo>
                <a:lnTo>
                  <a:pt x="2008505" y="1099200"/>
                </a:lnTo>
                <a:lnTo>
                  <a:pt x="0" y="10992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472085" y="-2718666"/>
            <a:ext cx="5437331" cy="5437331"/>
          </a:xfrm>
          <a:custGeom>
            <a:avLst/>
            <a:gdLst/>
            <a:ahLst/>
            <a:cxnLst/>
            <a:rect l="l" t="t" r="r" b="b"/>
            <a:pathLst>
              <a:path w="5437331" h="5437331">
                <a:moveTo>
                  <a:pt x="0" y="0"/>
                </a:moveTo>
                <a:lnTo>
                  <a:pt x="5437330" y="0"/>
                </a:lnTo>
                <a:lnTo>
                  <a:pt x="5437330" y="5437331"/>
                </a:lnTo>
                <a:lnTo>
                  <a:pt x="0" y="54373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3791468" y="1526115"/>
            <a:ext cx="10287543" cy="2951579"/>
          </a:xfrm>
          <a:custGeom>
            <a:avLst/>
            <a:gdLst/>
            <a:ahLst/>
            <a:cxnLst/>
            <a:rect l="l" t="t" r="r" b="b"/>
            <a:pathLst>
              <a:path w="10287543" h="2951579">
                <a:moveTo>
                  <a:pt x="0" y="0"/>
                </a:moveTo>
                <a:lnTo>
                  <a:pt x="10287543" y="0"/>
                </a:lnTo>
                <a:lnTo>
                  <a:pt x="10287543" y="2951579"/>
                </a:lnTo>
                <a:lnTo>
                  <a:pt x="0" y="295157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Freeform 4"/>
          <p:cNvSpPr/>
          <p:nvPr/>
        </p:nvSpPr>
        <p:spPr>
          <a:xfrm>
            <a:off x="914696" y="5837237"/>
            <a:ext cx="3525150" cy="705030"/>
          </a:xfrm>
          <a:custGeom>
            <a:avLst/>
            <a:gdLst/>
            <a:ahLst/>
            <a:cxnLst/>
            <a:rect l="l" t="t" r="r" b="b"/>
            <a:pathLst>
              <a:path w="3525150" h="705030">
                <a:moveTo>
                  <a:pt x="0" y="0"/>
                </a:moveTo>
                <a:lnTo>
                  <a:pt x="3525149" y="0"/>
                </a:lnTo>
                <a:lnTo>
                  <a:pt x="3525149" y="705030"/>
                </a:lnTo>
                <a:lnTo>
                  <a:pt x="0" y="70503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>
              <a:solidFill>
                <a:srgbClr val="E90061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3141954" y="4714753"/>
            <a:ext cx="13755172" cy="22486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199"/>
              </a:lnSpc>
              <a:spcBef>
                <a:spcPct val="0"/>
              </a:spcBef>
            </a:pP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AI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신용평가모형은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다양한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비금융·비정형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데이터를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평가항목으로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반영할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수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있어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</a:p>
          <a:p>
            <a:pPr algn="r">
              <a:lnSpc>
                <a:spcPts val="4479"/>
              </a:lnSpc>
              <a:spcBef>
                <a:spcPct val="0"/>
              </a:spcBef>
            </a:pPr>
            <a:r>
              <a:rPr lang="en-US" sz="2800" dirty="0" err="1">
                <a:solidFill>
                  <a:srgbClr val="008485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예측력·변별력이</a:t>
            </a:r>
            <a:r>
              <a:rPr lang="en-US" sz="2800" dirty="0">
                <a:solidFill>
                  <a:srgbClr val="008485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8485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우수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하다는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장점이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있으나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,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복잡한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알고리즘을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사용하기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때문에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</a:p>
          <a:p>
            <a:pPr algn="r">
              <a:lnSpc>
                <a:spcPts val="4479"/>
              </a:lnSpc>
              <a:spcBef>
                <a:spcPct val="0"/>
              </a:spcBef>
            </a:pP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평가결과에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대한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E90061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직관적인</a:t>
            </a:r>
            <a:r>
              <a:rPr lang="en-US" sz="2800" dirty="0">
                <a:solidFill>
                  <a:srgbClr val="E90061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E90061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해석과</a:t>
            </a:r>
            <a:r>
              <a:rPr lang="en-US" sz="2800" dirty="0">
                <a:solidFill>
                  <a:srgbClr val="E90061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E90061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설명이</a:t>
            </a:r>
            <a:r>
              <a:rPr lang="en-US" sz="2800" dirty="0">
                <a:solidFill>
                  <a:srgbClr val="E90061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E90061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다소</a:t>
            </a:r>
            <a:r>
              <a:rPr lang="en-US" sz="2800" dirty="0">
                <a:solidFill>
                  <a:srgbClr val="E90061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E90061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어렵다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는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한계도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존재합니다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.</a:t>
            </a:r>
          </a:p>
          <a:p>
            <a:pPr algn="r">
              <a:lnSpc>
                <a:spcPts val="4479"/>
              </a:lnSpc>
              <a:spcBef>
                <a:spcPct val="0"/>
              </a:spcBef>
            </a:pPr>
            <a:endParaRPr lang="en-US" sz="2800" dirty="0">
              <a:solidFill>
                <a:srgbClr val="000000"/>
              </a:solidFill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sp>
        <p:nvSpPr>
          <p:cNvPr id="6" name="AutoShape 6"/>
          <p:cNvSpPr/>
          <p:nvPr/>
        </p:nvSpPr>
        <p:spPr>
          <a:xfrm>
            <a:off x="7792944" y="6667500"/>
            <a:ext cx="6492240" cy="0"/>
          </a:xfrm>
          <a:prstGeom prst="line">
            <a:avLst/>
          </a:prstGeom>
          <a:ln w="38100" cap="flat">
            <a:solidFill>
              <a:srgbClr val="CECECE"/>
            </a:solidFill>
            <a:prstDash val="sysDash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grpSp>
        <p:nvGrpSpPr>
          <p:cNvPr id="7" name="Group 7"/>
          <p:cNvGrpSpPr/>
          <p:nvPr/>
        </p:nvGrpSpPr>
        <p:grpSpPr>
          <a:xfrm>
            <a:off x="1575166" y="8351831"/>
            <a:ext cx="15748362" cy="1247775"/>
            <a:chOff x="0" y="0"/>
            <a:chExt cx="4147717" cy="32863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086149" cy="328632"/>
            </a:xfrm>
            <a:custGeom>
              <a:avLst/>
              <a:gdLst/>
              <a:ahLst/>
              <a:cxnLst/>
              <a:rect l="l" t="t" r="r" b="b"/>
              <a:pathLst>
                <a:path w="4086149" h="328632">
                  <a:moveTo>
                    <a:pt x="25449" y="0"/>
                  </a:moveTo>
                  <a:lnTo>
                    <a:pt x="4060699" y="0"/>
                  </a:lnTo>
                  <a:cubicBezTo>
                    <a:pt x="4074754" y="0"/>
                    <a:pt x="4086149" y="11394"/>
                    <a:pt x="4086149" y="25449"/>
                  </a:cubicBezTo>
                  <a:lnTo>
                    <a:pt x="4086149" y="303183"/>
                  </a:lnTo>
                  <a:cubicBezTo>
                    <a:pt x="4086149" y="317238"/>
                    <a:pt x="4074754" y="328632"/>
                    <a:pt x="4060699" y="328632"/>
                  </a:cubicBezTo>
                  <a:lnTo>
                    <a:pt x="25449" y="328632"/>
                  </a:lnTo>
                  <a:cubicBezTo>
                    <a:pt x="11394" y="328632"/>
                    <a:pt x="0" y="317238"/>
                    <a:pt x="0" y="303183"/>
                  </a:cubicBezTo>
                  <a:lnTo>
                    <a:pt x="0" y="25449"/>
                  </a:lnTo>
                  <a:cubicBezTo>
                    <a:pt x="0" y="11394"/>
                    <a:pt x="11394" y="0"/>
                    <a:pt x="25449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000000"/>
              </a:solidFill>
            </a:ln>
          </p:spPr>
          <p:txBody>
            <a:bodyPr/>
            <a:lstStyle/>
            <a:p>
              <a:endParaRPr lang="ko-KR" altLang="en-US">
                <a:latin typeface="하나2.0 CM" panose="020B0603000000000000" pitchFamily="50" charset="-127"/>
                <a:ea typeface="하나2.0 CM" panose="020B0603000000000000" pitchFamily="50" charset="-127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61568" y="57908"/>
              <a:ext cx="4086149" cy="2128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79"/>
                </a:lnSpc>
              </a:pPr>
              <a:r>
                <a:rPr lang="en-US" sz="3199" dirty="0" err="1">
                  <a:solidFill>
                    <a:srgbClr val="000000"/>
                  </a:solidFill>
                  <a:latin typeface="하나2.0 CM" panose="020B0603000000000000" pitchFamily="50" charset="-127"/>
                  <a:ea typeface="하나2.0 CM" panose="020B0603000000000000" pitchFamily="50" charset="-127"/>
                </a:rPr>
                <a:t>신용평가모형에서</a:t>
              </a:r>
              <a:r>
                <a:rPr lang="en-US" sz="3199" dirty="0">
                  <a:solidFill>
                    <a:srgbClr val="000000"/>
                  </a:solidFill>
                  <a:latin typeface="하나2.0 CM" panose="020B0603000000000000" pitchFamily="50" charset="-127"/>
                  <a:ea typeface="하나2.0 CM" panose="020B0603000000000000" pitchFamily="50" charset="-127"/>
                </a:rPr>
                <a:t> </a:t>
              </a:r>
              <a:r>
                <a:rPr lang="en-US" sz="3199" dirty="0" err="1">
                  <a:solidFill>
                    <a:srgbClr val="000000"/>
                  </a:solidFill>
                  <a:latin typeface="하나2.0 CM" panose="020B0603000000000000" pitchFamily="50" charset="-127"/>
                  <a:ea typeface="하나2.0 CM" panose="020B0603000000000000" pitchFamily="50" charset="-127"/>
                </a:rPr>
                <a:t>설명가능한</a:t>
              </a:r>
              <a:r>
                <a:rPr lang="en-US" sz="3199" dirty="0">
                  <a:solidFill>
                    <a:srgbClr val="000000"/>
                  </a:solidFill>
                  <a:latin typeface="하나2.0 CM" panose="020B0603000000000000" pitchFamily="50" charset="-127"/>
                  <a:ea typeface="하나2.0 CM" panose="020B0603000000000000" pitchFamily="50" charset="-127"/>
                </a:rPr>
                <a:t> </a:t>
              </a:r>
              <a:r>
                <a:rPr lang="en-US" sz="3199" dirty="0" err="1">
                  <a:solidFill>
                    <a:srgbClr val="000000"/>
                  </a:solidFill>
                  <a:latin typeface="하나2.0 CM" panose="020B0603000000000000" pitchFamily="50" charset="-127"/>
                  <a:ea typeface="하나2.0 CM" panose="020B0603000000000000" pitchFamily="50" charset="-127"/>
                </a:rPr>
                <a:t>요소</a:t>
              </a:r>
              <a:r>
                <a:rPr lang="en-US" sz="3199" dirty="0">
                  <a:solidFill>
                    <a:srgbClr val="000000"/>
                  </a:solidFill>
                  <a:latin typeface="하나2.0 CM" panose="020B0603000000000000" pitchFamily="50" charset="-127"/>
                  <a:ea typeface="하나2.0 CM" panose="020B0603000000000000" pitchFamily="50" charset="-127"/>
                </a:rPr>
                <a:t> </a:t>
              </a:r>
              <a:r>
                <a:rPr lang="en-US" sz="3199" dirty="0" err="1">
                  <a:solidFill>
                    <a:srgbClr val="000000"/>
                  </a:solidFill>
                  <a:latin typeface="하나2.0 CM" panose="020B0603000000000000" pitchFamily="50" charset="-127"/>
                  <a:ea typeface="하나2.0 CM" panose="020B0603000000000000" pitchFamily="50" charset="-127"/>
                </a:rPr>
                <a:t>파악을</a:t>
              </a:r>
              <a:r>
                <a:rPr lang="en-US" sz="3199" dirty="0">
                  <a:solidFill>
                    <a:srgbClr val="000000"/>
                  </a:solidFill>
                  <a:latin typeface="하나2.0 CM" panose="020B0603000000000000" pitchFamily="50" charset="-127"/>
                  <a:ea typeface="하나2.0 CM" panose="020B0603000000000000" pitchFamily="50" charset="-127"/>
                </a:rPr>
                <a:t> </a:t>
              </a:r>
              <a:r>
                <a:rPr lang="en-US" sz="3199" dirty="0" err="1">
                  <a:solidFill>
                    <a:srgbClr val="000000"/>
                  </a:solidFill>
                  <a:latin typeface="하나2.0 CM" panose="020B0603000000000000" pitchFamily="50" charset="-127"/>
                  <a:ea typeface="하나2.0 CM" panose="020B0603000000000000" pitchFamily="50" charset="-127"/>
                </a:rPr>
                <a:t>위한</a:t>
              </a:r>
              <a:r>
                <a:rPr lang="en-US" sz="3199" dirty="0">
                  <a:solidFill>
                    <a:srgbClr val="000000"/>
                  </a:solidFill>
                  <a:latin typeface="하나2.0 CM" panose="020B0603000000000000" pitchFamily="50" charset="-127"/>
                  <a:ea typeface="하나2.0 CM" panose="020B0603000000000000" pitchFamily="50" charset="-127"/>
                </a:rPr>
                <a:t> </a:t>
              </a:r>
              <a:r>
                <a:rPr lang="en-US" sz="3199" b="1" dirty="0" err="1">
                  <a:solidFill>
                    <a:srgbClr val="008485"/>
                  </a:solidFill>
                  <a:latin typeface="하나2.0 CM" panose="020B0603000000000000" pitchFamily="50" charset="-127"/>
                  <a:ea typeface="하나2.0 CM" panose="020B0603000000000000" pitchFamily="50" charset="-127"/>
                </a:rPr>
                <a:t>데이터</a:t>
              </a:r>
              <a:r>
                <a:rPr lang="en-US" sz="3199" b="1" dirty="0">
                  <a:solidFill>
                    <a:srgbClr val="008485"/>
                  </a:solidFill>
                  <a:latin typeface="하나2.0 CM" panose="020B0603000000000000" pitchFamily="50" charset="-127"/>
                  <a:ea typeface="하나2.0 CM" panose="020B0603000000000000" pitchFamily="50" charset="-127"/>
                </a:rPr>
                <a:t> </a:t>
              </a:r>
              <a:r>
                <a:rPr lang="en-US" sz="3199" b="1" dirty="0" err="1">
                  <a:solidFill>
                    <a:srgbClr val="008485"/>
                  </a:solidFill>
                  <a:latin typeface="하나2.0 CM" panose="020B0603000000000000" pitchFamily="50" charset="-127"/>
                  <a:ea typeface="하나2.0 CM" panose="020B0603000000000000" pitchFamily="50" charset="-127"/>
                </a:rPr>
                <a:t>분석</a:t>
              </a:r>
              <a:r>
                <a:rPr lang="en-US" sz="3199" dirty="0" err="1">
                  <a:solidFill>
                    <a:srgbClr val="000000"/>
                  </a:solidFill>
                  <a:latin typeface="하나2.0 CM" panose="020B0603000000000000" pitchFamily="50" charset="-127"/>
                  <a:ea typeface="하나2.0 CM" panose="020B0603000000000000" pitchFamily="50" charset="-127"/>
                </a:rPr>
                <a:t>의</a:t>
              </a:r>
              <a:r>
                <a:rPr lang="en-US" sz="3199" dirty="0">
                  <a:solidFill>
                    <a:srgbClr val="000000"/>
                  </a:solidFill>
                  <a:latin typeface="하나2.0 CM" panose="020B0603000000000000" pitchFamily="50" charset="-127"/>
                  <a:ea typeface="하나2.0 CM" panose="020B0603000000000000" pitchFamily="50" charset="-127"/>
                </a:rPr>
                <a:t> </a:t>
              </a:r>
              <a:r>
                <a:rPr lang="en-US" sz="3199" dirty="0" err="1">
                  <a:solidFill>
                    <a:srgbClr val="000000"/>
                  </a:solidFill>
                  <a:latin typeface="하나2.0 CM" panose="020B0603000000000000" pitchFamily="50" charset="-127"/>
                  <a:ea typeface="하나2.0 CM" panose="020B0603000000000000" pitchFamily="50" charset="-127"/>
                </a:rPr>
                <a:t>필요성</a:t>
              </a:r>
              <a:r>
                <a:rPr lang="en-US" sz="3199" dirty="0">
                  <a:solidFill>
                    <a:srgbClr val="000000"/>
                  </a:solidFill>
                  <a:latin typeface="하나2.0 CM" panose="020B0603000000000000" pitchFamily="50" charset="-127"/>
                  <a:ea typeface="하나2.0 CM" panose="020B0603000000000000" pitchFamily="50" charset="-127"/>
                </a:rPr>
                <a:t> </a:t>
              </a:r>
              <a:r>
                <a:rPr lang="en-US" sz="3199" dirty="0" err="1">
                  <a:solidFill>
                    <a:srgbClr val="000000"/>
                  </a:solidFill>
                  <a:latin typeface="하나2.0 CM" panose="020B0603000000000000" pitchFamily="50" charset="-127"/>
                  <a:ea typeface="하나2.0 CM" panose="020B0603000000000000" pitchFamily="50" charset="-127"/>
                </a:rPr>
                <a:t>존재</a:t>
              </a:r>
              <a:endParaRPr lang="en-US" sz="3199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endParaRPr>
            </a:p>
          </p:txBody>
        </p:sp>
      </p:grpSp>
      <p:sp>
        <p:nvSpPr>
          <p:cNvPr id="10" name="Freeform 10"/>
          <p:cNvSpPr/>
          <p:nvPr/>
        </p:nvSpPr>
        <p:spPr>
          <a:xfrm>
            <a:off x="2237209" y="8638401"/>
            <a:ext cx="378639" cy="674635"/>
          </a:xfrm>
          <a:custGeom>
            <a:avLst/>
            <a:gdLst/>
            <a:ahLst/>
            <a:cxnLst/>
            <a:rect l="l" t="t" r="r" b="b"/>
            <a:pathLst>
              <a:path w="378639" h="674635">
                <a:moveTo>
                  <a:pt x="0" y="0"/>
                </a:moveTo>
                <a:lnTo>
                  <a:pt x="378639" y="0"/>
                </a:lnTo>
                <a:lnTo>
                  <a:pt x="378639" y="674635"/>
                </a:lnTo>
                <a:lnTo>
                  <a:pt x="0" y="67463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701040" y="527319"/>
            <a:ext cx="7698708" cy="619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sz="4000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1.1 </a:t>
            </a:r>
            <a:r>
              <a:rPr lang="en-US" sz="4000" dirty="0" err="1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프로젝트</a:t>
            </a:r>
            <a:r>
              <a:rPr lang="en-US" sz="4000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주제</a:t>
            </a:r>
            <a:r>
              <a:rPr lang="en-US" sz="4000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및 </a:t>
            </a:r>
            <a:r>
              <a:rPr lang="en-US" sz="4000" dirty="0" err="1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선정</a:t>
            </a:r>
            <a:r>
              <a:rPr lang="en-US" sz="4000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배경</a:t>
            </a:r>
            <a:endParaRPr lang="en-US" sz="4000" dirty="0">
              <a:solidFill>
                <a:srgbClr val="000000"/>
              </a:solidFill>
              <a:latin typeface="하나2.0 CM" panose="020B0603000000000000" pitchFamily="50" charset="-127"/>
              <a:ea typeface="하나2.0 CM" panose="020B0603000000000000" pitchFamily="50" charset="-127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492011" y="5797557"/>
            <a:ext cx="2787151" cy="763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209"/>
              </a:lnSpc>
              <a:spcBef>
                <a:spcPct val="0"/>
              </a:spcBef>
            </a:pPr>
            <a:r>
              <a:rPr lang="en-US" sz="3600" b="1" spc="440" dirty="0" err="1">
                <a:solidFill>
                  <a:srgbClr val="231F2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추진배경</a:t>
            </a:r>
            <a:endParaRPr lang="en-US" sz="3600" b="1" spc="440" dirty="0">
              <a:solidFill>
                <a:srgbClr val="231F20"/>
              </a:solidFill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3432612" y="6849573"/>
            <a:ext cx="13476804" cy="10579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199"/>
              </a:lnSpc>
              <a:spcBef>
                <a:spcPct val="0"/>
              </a:spcBef>
            </a:pP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이에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금융기관은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AI신용평가모델에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XAI(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설명가능한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AI·eXplainable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AI)'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기능을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더해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</a:p>
          <a:p>
            <a:pPr algn="r">
              <a:lnSpc>
                <a:spcPts val="4199"/>
              </a:lnSpc>
              <a:spcBef>
                <a:spcPct val="0"/>
              </a:spcBef>
            </a:pP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앞으로도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유의미한지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결과를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신뢰할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수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있도록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하기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위해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노력하고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있습니다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.</a:t>
            </a:r>
          </a:p>
        </p:txBody>
      </p:sp>
      <p:sp>
        <p:nvSpPr>
          <p:cNvPr id="14" name="Freeform 14"/>
          <p:cNvSpPr/>
          <p:nvPr/>
        </p:nvSpPr>
        <p:spPr>
          <a:xfrm>
            <a:off x="15879102" y="-1444426"/>
            <a:ext cx="2888852" cy="2888852"/>
          </a:xfrm>
          <a:custGeom>
            <a:avLst/>
            <a:gdLst/>
            <a:ahLst/>
            <a:cxnLst/>
            <a:rect l="l" t="t" r="r" b="b"/>
            <a:pathLst>
              <a:path w="2888852" h="2888852">
                <a:moveTo>
                  <a:pt x="0" y="0"/>
                </a:moveTo>
                <a:lnTo>
                  <a:pt x="2888852" y="0"/>
                </a:lnTo>
                <a:lnTo>
                  <a:pt x="2888852" y="2888851"/>
                </a:lnTo>
                <a:lnTo>
                  <a:pt x="0" y="288885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5559136"/>
            <a:ext cx="18508809" cy="4784948"/>
          </a:xfrm>
          <a:custGeom>
            <a:avLst/>
            <a:gdLst/>
            <a:ahLst/>
            <a:cxnLst/>
            <a:rect l="l" t="t" r="r" b="b"/>
            <a:pathLst>
              <a:path w="18508809" h="4784948">
                <a:moveTo>
                  <a:pt x="0" y="0"/>
                </a:moveTo>
                <a:lnTo>
                  <a:pt x="18508809" y="0"/>
                </a:lnTo>
                <a:lnTo>
                  <a:pt x="18508809" y="4784948"/>
                </a:lnTo>
                <a:lnTo>
                  <a:pt x="0" y="47849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7000"/>
            </a:blip>
            <a:stretch>
              <a:fillRect t="-86099" b="-35350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3"/>
          <p:cNvSpPr txBox="1"/>
          <p:nvPr/>
        </p:nvSpPr>
        <p:spPr>
          <a:xfrm>
            <a:off x="701040" y="527319"/>
            <a:ext cx="7698708" cy="619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sz="4000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1.2 </a:t>
            </a:r>
            <a:r>
              <a:rPr lang="en-US" sz="4000" dirty="0" err="1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프로젝트</a:t>
            </a:r>
            <a:r>
              <a:rPr lang="en-US" sz="4000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개요</a:t>
            </a:r>
            <a:endParaRPr lang="en-US" sz="4000" dirty="0">
              <a:solidFill>
                <a:srgbClr val="000000"/>
              </a:solidFill>
              <a:latin typeface="하나2.0 CM" panose="020B0603000000000000" pitchFamily="50" charset="-127"/>
              <a:ea typeface="하나2.0 CM" panose="020B0603000000000000" pitchFamily="50" charset="-127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11472085" y="-2718666"/>
            <a:ext cx="5437331" cy="5437331"/>
          </a:xfrm>
          <a:custGeom>
            <a:avLst/>
            <a:gdLst/>
            <a:ahLst/>
            <a:cxnLst/>
            <a:rect l="l" t="t" r="r" b="b"/>
            <a:pathLst>
              <a:path w="5437331" h="5437331">
                <a:moveTo>
                  <a:pt x="0" y="0"/>
                </a:moveTo>
                <a:lnTo>
                  <a:pt x="5437330" y="0"/>
                </a:lnTo>
                <a:lnTo>
                  <a:pt x="5437330" y="5437331"/>
                </a:lnTo>
                <a:lnTo>
                  <a:pt x="0" y="54373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5" name="Group 5"/>
          <p:cNvGrpSpPr/>
          <p:nvPr/>
        </p:nvGrpSpPr>
        <p:grpSpPr>
          <a:xfrm>
            <a:off x="6462522" y="2473678"/>
            <a:ext cx="5358869" cy="5477932"/>
            <a:chOff x="0" y="0"/>
            <a:chExt cx="50211906" cy="51327511"/>
          </a:xfrm>
        </p:grpSpPr>
        <p:sp>
          <p:nvSpPr>
            <p:cNvPr id="6" name="Freeform 6"/>
            <p:cNvSpPr/>
            <p:nvPr/>
          </p:nvSpPr>
          <p:spPr>
            <a:xfrm>
              <a:off x="72390" y="72390"/>
              <a:ext cx="50067126" cy="51182733"/>
            </a:xfrm>
            <a:custGeom>
              <a:avLst/>
              <a:gdLst/>
              <a:ahLst/>
              <a:cxnLst/>
              <a:rect l="l" t="t" r="r" b="b"/>
              <a:pathLst>
                <a:path w="50067126" h="51182733">
                  <a:moveTo>
                    <a:pt x="0" y="0"/>
                  </a:moveTo>
                  <a:lnTo>
                    <a:pt x="50067126" y="0"/>
                  </a:lnTo>
                  <a:lnTo>
                    <a:pt x="50067126" y="51182733"/>
                  </a:lnTo>
                  <a:lnTo>
                    <a:pt x="0" y="511827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 sz="1600">
                <a:latin typeface="하나2.0 R" panose="020B0303000000000000" pitchFamily="50" charset="-127"/>
                <a:ea typeface="하나2.0 R" panose="020B0303000000000000" pitchFamily="50" charset="-127"/>
              </a:endParaRPr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0"/>
              <a:ext cx="50211906" cy="51327512"/>
            </a:xfrm>
            <a:custGeom>
              <a:avLst/>
              <a:gdLst/>
              <a:ahLst/>
              <a:cxnLst/>
              <a:rect l="l" t="t" r="r" b="b"/>
              <a:pathLst>
                <a:path w="50211906" h="51327512">
                  <a:moveTo>
                    <a:pt x="50067127" y="51182730"/>
                  </a:moveTo>
                  <a:lnTo>
                    <a:pt x="50211906" y="51182730"/>
                  </a:lnTo>
                  <a:lnTo>
                    <a:pt x="50211906" y="51327512"/>
                  </a:lnTo>
                  <a:lnTo>
                    <a:pt x="50067127" y="51327512"/>
                  </a:lnTo>
                  <a:lnTo>
                    <a:pt x="50067127" y="51182730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51182730"/>
                  </a:lnTo>
                  <a:lnTo>
                    <a:pt x="0" y="51182730"/>
                  </a:lnTo>
                  <a:lnTo>
                    <a:pt x="0" y="144780"/>
                  </a:lnTo>
                  <a:close/>
                  <a:moveTo>
                    <a:pt x="0" y="51182730"/>
                  </a:moveTo>
                  <a:lnTo>
                    <a:pt x="144780" y="51182730"/>
                  </a:lnTo>
                  <a:lnTo>
                    <a:pt x="144780" y="51327512"/>
                  </a:lnTo>
                  <a:lnTo>
                    <a:pt x="0" y="51327512"/>
                  </a:lnTo>
                  <a:lnTo>
                    <a:pt x="0" y="51182730"/>
                  </a:lnTo>
                  <a:close/>
                  <a:moveTo>
                    <a:pt x="50067127" y="144780"/>
                  </a:moveTo>
                  <a:lnTo>
                    <a:pt x="50211906" y="144780"/>
                  </a:lnTo>
                  <a:lnTo>
                    <a:pt x="50211906" y="51182730"/>
                  </a:lnTo>
                  <a:lnTo>
                    <a:pt x="50067127" y="51182730"/>
                  </a:lnTo>
                  <a:lnTo>
                    <a:pt x="50067127" y="144780"/>
                  </a:lnTo>
                  <a:close/>
                  <a:moveTo>
                    <a:pt x="144780" y="51182730"/>
                  </a:moveTo>
                  <a:lnTo>
                    <a:pt x="50067127" y="51182730"/>
                  </a:lnTo>
                  <a:lnTo>
                    <a:pt x="50067127" y="51327512"/>
                  </a:lnTo>
                  <a:lnTo>
                    <a:pt x="144780" y="51327512"/>
                  </a:lnTo>
                  <a:lnTo>
                    <a:pt x="144780" y="51182730"/>
                  </a:lnTo>
                  <a:close/>
                  <a:moveTo>
                    <a:pt x="50067127" y="0"/>
                  </a:moveTo>
                  <a:lnTo>
                    <a:pt x="50211906" y="0"/>
                  </a:lnTo>
                  <a:lnTo>
                    <a:pt x="50211906" y="144780"/>
                  </a:lnTo>
                  <a:lnTo>
                    <a:pt x="50067127" y="144780"/>
                  </a:lnTo>
                  <a:lnTo>
                    <a:pt x="50067127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50067127" y="0"/>
                  </a:lnTo>
                  <a:lnTo>
                    <a:pt x="50067127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ko-KR" altLang="en-US" sz="1600">
                <a:latin typeface="하나2.0 R" panose="020B0303000000000000" pitchFamily="50" charset="-127"/>
                <a:ea typeface="하나2.0 R" panose="020B0303000000000000" pitchFamily="50" charset="-127"/>
              </a:endParaRP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7042715" y="2968559"/>
            <a:ext cx="540472" cy="540472"/>
            <a:chOff x="0" y="0"/>
            <a:chExt cx="6350000" cy="6350000"/>
          </a:xfrm>
        </p:grpSpPr>
        <p:sp>
          <p:nvSpPr>
            <p:cNvPr id="9" name="Freeform 9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D1E0D9"/>
            </a:solidFill>
          </p:spPr>
          <p:txBody>
            <a:bodyPr/>
            <a:lstStyle/>
            <a:p>
              <a:endParaRPr lang="ko-KR" altLang="en-US" sz="1600">
                <a:latin typeface="하나2.0 R" panose="020B0303000000000000" pitchFamily="50" charset="-127"/>
                <a:ea typeface="하나2.0 R" panose="020B0303000000000000" pitchFamily="50" charset="-127"/>
              </a:endParaRPr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7675291" y="2967333"/>
            <a:ext cx="3838936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199"/>
              </a:lnSpc>
              <a:spcBef>
                <a:spcPct val="0"/>
              </a:spcBef>
            </a:pPr>
            <a:r>
              <a:rPr lang="en-US" sz="3200" dirty="0" err="1">
                <a:solidFill>
                  <a:srgbClr val="008485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훈련내용과의</a:t>
            </a:r>
            <a:r>
              <a:rPr lang="en-US" sz="3200" dirty="0">
                <a:solidFill>
                  <a:srgbClr val="008485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</a:t>
            </a:r>
            <a:r>
              <a:rPr lang="en-US" sz="3200" dirty="0" err="1">
                <a:solidFill>
                  <a:srgbClr val="008485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관련성</a:t>
            </a:r>
            <a:endParaRPr lang="en-US" sz="3200" dirty="0">
              <a:solidFill>
                <a:srgbClr val="008485"/>
              </a:solidFill>
              <a:latin typeface="하나2.0 CM" panose="020B0603000000000000" pitchFamily="50" charset="-127"/>
              <a:ea typeface="하나2.0 CM" panose="020B0603000000000000" pitchFamily="50" charset="-127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6853992" y="4101885"/>
            <a:ext cx="4575929" cy="32124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694" lvl="1" indent="-323847">
              <a:lnSpc>
                <a:spcPts val="4199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교육 내용</a:t>
            </a:r>
          </a:p>
          <a:p>
            <a:pPr>
              <a:lnSpc>
                <a:spcPts val="4199"/>
              </a:lnSpc>
            </a:pPr>
            <a:r>
              <a:rPr lang="en-US" sz="280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     가설검정, 머신러닝을 </a:t>
            </a:r>
          </a:p>
          <a:p>
            <a:pPr>
              <a:lnSpc>
                <a:spcPts val="4199"/>
              </a:lnSpc>
            </a:pPr>
            <a:r>
              <a:rPr lang="en-US" sz="280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     활용한 데이터 분석 </a:t>
            </a:r>
          </a:p>
          <a:p>
            <a:pPr>
              <a:lnSpc>
                <a:spcPts val="4199"/>
              </a:lnSpc>
            </a:pPr>
            <a:endParaRPr lang="en-US" sz="2800">
              <a:solidFill>
                <a:srgbClr val="000000"/>
              </a:solidFill>
              <a:latin typeface="하나2.0 R" panose="020B0303000000000000" pitchFamily="50" charset="-127"/>
              <a:ea typeface="하나2.0 R" panose="020B0303000000000000" pitchFamily="50" charset="-127"/>
            </a:endParaRPr>
          </a:p>
          <a:p>
            <a:pPr marL="647694" lvl="1" indent="-323847">
              <a:lnSpc>
                <a:spcPts val="4199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하나은행 현직자 특강</a:t>
            </a:r>
          </a:p>
          <a:p>
            <a:pPr>
              <a:lnSpc>
                <a:spcPts val="4199"/>
              </a:lnSpc>
              <a:spcBef>
                <a:spcPct val="0"/>
              </a:spcBef>
            </a:pPr>
            <a:r>
              <a:rPr lang="en-US" sz="280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     대출 규모 감소 현황 파악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12411941" y="2473678"/>
            <a:ext cx="5358869" cy="5477932"/>
            <a:chOff x="0" y="0"/>
            <a:chExt cx="50211906" cy="51327511"/>
          </a:xfrm>
        </p:grpSpPr>
        <p:sp>
          <p:nvSpPr>
            <p:cNvPr id="13" name="Freeform 13"/>
            <p:cNvSpPr/>
            <p:nvPr/>
          </p:nvSpPr>
          <p:spPr>
            <a:xfrm>
              <a:off x="72390" y="72390"/>
              <a:ext cx="50067126" cy="51182733"/>
            </a:xfrm>
            <a:custGeom>
              <a:avLst/>
              <a:gdLst/>
              <a:ahLst/>
              <a:cxnLst/>
              <a:rect l="l" t="t" r="r" b="b"/>
              <a:pathLst>
                <a:path w="50067126" h="51182733">
                  <a:moveTo>
                    <a:pt x="0" y="0"/>
                  </a:moveTo>
                  <a:lnTo>
                    <a:pt x="50067126" y="0"/>
                  </a:lnTo>
                  <a:lnTo>
                    <a:pt x="50067126" y="51182733"/>
                  </a:lnTo>
                  <a:lnTo>
                    <a:pt x="0" y="511827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 sz="1600">
                <a:latin typeface="하나2.0 R" panose="020B0303000000000000" pitchFamily="50" charset="-127"/>
                <a:ea typeface="하나2.0 R" panose="020B0303000000000000" pitchFamily="50" charset="-127"/>
              </a:endParaRPr>
            </a:p>
          </p:txBody>
        </p:sp>
        <p:sp>
          <p:nvSpPr>
            <p:cNvPr id="14" name="Freeform 14"/>
            <p:cNvSpPr/>
            <p:nvPr/>
          </p:nvSpPr>
          <p:spPr>
            <a:xfrm>
              <a:off x="0" y="0"/>
              <a:ext cx="50211906" cy="51327512"/>
            </a:xfrm>
            <a:custGeom>
              <a:avLst/>
              <a:gdLst/>
              <a:ahLst/>
              <a:cxnLst/>
              <a:rect l="l" t="t" r="r" b="b"/>
              <a:pathLst>
                <a:path w="50211906" h="51327512">
                  <a:moveTo>
                    <a:pt x="50067127" y="51182730"/>
                  </a:moveTo>
                  <a:lnTo>
                    <a:pt x="50211906" y="51182730"/>
                  </a:lnTo>
                  <a:lnTo>
                    <a:pt x="50211906" y="51327512"/>
                  </a:lnTo>
                  <a:lnTo>
                    <a:pt x="50067127" y="51327512"/>
                  </a:lnTo>
                  <a:lnTo>
                    <a:pt x="50067127" y="51182730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51182730"/>
                  </a:lnTo>
                  <a:lnTo>
                    <a:pt x="0" y="51182730"/>
                  </a:lnTo>
                  <a:lnTo>
                    <a:pt x="0" y="144780"/>
                  </a:lnTo>
                  <a:close/>
                  <a:moveTo>
                    <a:pt x="0" y="51182730"/>
                  </a:moveTo>
                  <a:lnTo>
                    <a:pt x="144780" y="51182730"/>
                  </a:lnTo>
                  <a:lnTo>
                    <a:pt x="144780" y="51327512"/>
                  </a:lnTo>
                  <a:lnTo>
                    <a:pt x="0" y="51327512"/>
                  </a:lnTo>
                  <a:lnTo>
                    <a:pt x="0" y="51182730"/>
                  </a:lnTo>
                  <a:close/>
                  <a:moveTo>
                    <a:pt x="50067127" y="144780"/>
                  </a:moveTo>
                  <a:lnTo>
                    <a:pt x="50211906" y="144780"/>
                  </a:lnTo>
                  <a:lnTo>
                    <a:pt x="50211906" y="51182730"/>
                  </a:lnTo>
                  <a:lnTo>
                    <a:pt x="50067127" y="51182730"/>
                  </a:lnTo>
                  <a:lnTo>
                    <a:pt x="50067127" y="144780"/>
                  </a:lnTo>
                  <a:close/>
                  <a:moveTo>
                    <a:pt x="144780" y="51182730"/>
                  </a:moveTo>
                  <a:lnTo>
                    <a:pt x="50067127" y="51182730"/>
                  </a:lnTo>
                  <a:lnTo>
                    <a:pt x="50067127" y="51327512"/>
                  </a:lnTo>
                  <a:lnTo>
                    <a:pt x="144780" y="51327512"/>
                  </a:lnTo>
                  <a:lnTo>
                    <a:pt x="144780" y="51182730"/>
                  </a:lnTo>
                  <a:close/>
                  <a:moveTo>
                    <a:pt x="50067127" y="0"/>
                  </a:moveTo>
                  <a:lnTo>
                    <a:pt x="50211906" y="0"/>
                  </a:lnTo>
                  <a:lnTo>
                    <a:pt x="50211906" y="144780"/>
                  </a:lnTo>
                  <a:lnTo>
                    <a:pt x="50067127" y="144780"/>
                  </a:lnTo>
                  <a:lnTo>
                    <a:pt x="50067127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50067127" y="0"/>
                  </a:lnTo>
                  <a:lnTo>
                    <a:pt x="50067127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ko-KR" altLang="en-US" sz="1600">
                <a:latin typeface="하나2.0 R" panose="020B0303000000000000" pitchFamily="50" charset="-127"/>
                <a:ea typeface="하나2.0 R" panose="020B0303000000000000" pitchFamily="50" charset="-127"/>
              </a:endParaRP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2992966" y="2968559"/>
            <a:ext cx="540472" cy="540472"/>
            <a:chOff x="0" y="0"/>
            <a:chExt cx="6350000" cy="6350000"/>
          </a:xfrm>
        </p:grpSpPr>
        <p:sp>
          <p:nvSpPr>
            <p:cNvPr id="16" name="Freeform 16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D1E0D9"/>
            </a:solidFill>
          </p:spPr>
          <p:txBody>
            <a:bodyPr/>
            <a:lstStyle/>
            <a:p>
              <a:endParaRPr lang="ko-KR" altLang="en-US" sz="1600">
                <a:latin typeface="하나2.0 R" panose="020B0303000000000000" pitchFamily="50" charset="-127"/>
                <a:ea typeface="하나2.0 R" panose="020B0303000000000000" pitchFamily="50" charset="-127"/>
              </a:endParaRPr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13722172" y="2990359"/>
            <a:ext cx="3727628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199"/>
              </a:lnSpc>
              <a:spcBef>
                <a:spcPct val="0"/>
              </a:spcBef>
            </a:pPr>
            <a:r>
              <a:rPr lang="en-US" sz="3200" dirty="0" err="1">
                <a:solidFill>
                  <a:srgbClr val="008485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활용</a:t>
            </a:r>
            <a:r>
              <a:rPr lang="en-US" sz="3200" dirty="0">
                <a:solidFill>
                  <a:srgbClr val="008485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</a:t>
            </a:r>
            <a:r>
              <a:rPr lang="en-US" sz="3200" dirty="0" err="1">
                <a:solidFill>
                  <a:srgbClr val="008485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장비</a:t>
            </a:r>
            <a:r>
              <a:rPr lang="en-US" sz="3200" dirty="0">
                <a:solidFill>
                  <a:srgbClr val="008485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및 </a:t>
            </a:r>
            <a:r>
              <a:rPr lang="en-US" sz="3200" dirty="0" err="1">
                <a:solidFill>
                  <a:srgbClr val="008485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재료</a:t>
            </a:r>
            <a:endParaRPr lang="en-US" sz="3200" dirty="0">
              <a:solidFill>
                <a:srgbClr val="008485"/>
              </a:solidFill>
              <a:latin typeface="하나2.0 CM" panose="020B0603000000000000" pitchFamily="50" charset="-127"/>
              <a:ea typeface="하나2.0 CM" panose="020B0603000000000000" pitchFamily="50" charset="-127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2984981" y="4101885"/>
            <a:ext cx="4302894" cy="32124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47694" lvl="1" indent="-323847">
              <a:lnSpc>
                <a:spcPts val="4199"/>
              </a:lnSpc>
              <a:spcBef>
                <a:spcPct val="0"/>
              </a:spcBef>
              <a:buFont typeface="Arial"/>
              <a:buChar char="•"/>
            </a:pP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코드관리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: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github</a:t>
            </a:r>
            <a:endParaRPr lang="en-US" sz="2800" dirty="0">
              <a:solidFill>
                <a:srgbClr val="000000"/>
              </a:solidFill>
              <a:latin typeface="하나2.0 R" panose="020B0303000000000000" pitchFamily="50" charset="-127"/>
              <a:ea typeface="하나2.0 R" panose="020B0303000000000000" pitchFamily="50" charset="-127"/>
            </a:endParaRPr>
          </a:p>
          <a:p>
            <a:pPr>
              <a:lnSpc>
                <a:spcPts val="4199"/>
              </a:lnSpc>
              <a:spcBef>
                <a:spcPct val="0"/>
              </a:spcBef>
            </a:pPr>
            <a:endParaRPr lang="en-US" sz="2800" dirty="0">
              <a:solidFill>
                <a:srgbClr val="000000"/>
              </a:solidFill>
              <a:latin typeface="하나2.0 R" panose="020B0303000000000000" pitchFamily="50" charset="-127"/>
              <a:ea typeface="하나2.0 R" panose="020B0303000000000000" pitchFamily="50" charset="-127"/>
            </a:endParaRPr>
          </a:p>
          <a:p>
            <a:pPr marL="647694" lvl="1" indent="-323847">
              <a:lnSpc>
                <a:spcPts val="4199"/>
              </a:lnSpc>
              <a:spcBef>
                <a:spcPct val="0"/>
              </a:spcBef>
              <a:buFont typeface="Arial"/>
              <a:buChar char="•"/>
            </a:pP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일정관리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: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jira</a:t>
            </a:r>
            <a:endParaRPr lang="en-US" sz="2800" dirty="0">
              <a:solidFill>
                <a:srgbClr val="000000"/>
              </a:solidFill>
              <a:latin typeface="하나2.0 R" panose="020B0303000000000000" pitchFamily="50" charset="-127"/>
              <a:ea typeface="하나2.0 R" panose="020B0303000000000000" pitchFamily="50" charset="-127"/>
            </a:endParaRPr>
          </a:p>
          <a:p>
            <a:pPr>
              <a:lnSpc>
                <a:spcPts val="4199"/>
              </a:lnSpc>
              <a:spcBef>
                <a:spcPct val="0"/>
              </a:spcBef>
            </a:pPr>
            <a:endParaRPr lang="en-US" sz="2800" dirty="0">
              <a:solidFill>
                <a:srgbClr val="000000"/>
              </a:solidFill>
              <a:latin typeface="하나2.0 R" panose="020B0303000000000000" pitchFamily="50" charset="-127"/>
              <a:ea typeface="하나2.0 R" panose="020B0303000000000000" pitchFamily="50" charset="-127"/>
            </a:endParaRPr>
          </a:p>
          <a:p>
            <a:pPr marL="647694" lvl="1" indent="-323847">
              <a:lnSpc>
                <a:spcPts val="4199"/>
              </a:lnSpc>
              <a:spcBef>
                <a:spcPct val="0"/>
              </a:spcBef>
              <a:buFont typeface="Arial"/>
              <a:buChar char="•"/>
            </a:pP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데이터분석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: python</a:t>
            </a:r>
          </a:p>
          <a:p>
            <a:pPr>
              <a:lnSpc>
                <a:spcPts val="4199"/>
              </a:lnSpc>
              <a:spcBef>
                <a:spcPct val="0"/>
              </a:spcBef>
            </a:pP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     (pandas,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sklearn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등)</a:t>
            </a:r>
          </a:p>
        </p:txBody>
      </p:sp>
      <p:sp>
        <p:nvSpPr>
          <p:cNvPr id="19" name="Freeform 19"/>
          <p:cNvSpPr/>
          <p:nvPr/>
        </p:nvSpPr>
        <p:spPr>
          <a:xfrm>
            <a:off x="15879102" y="-1444426"/>
            <a:ext cx="2888852" cy="2888852"/>
          </a:xfrm>
          <a:custGeom>
            <a:avLst/>
            <a:gdLst/>
            <a:ahLst/>
            <a:cxnLst/>
            <a:rect l="l" t="t" r="r" b="b"/>
            <a:pathLst>
              <a:path w="2888852" h="2888852">
                <a:moveTo>
                  <a:pt x="0" y="0"/>
                </a:moveTo>
                <a:lnTo>
                  <a:pt x="2888852" y="0"/>
                </a:lnTo>
                <a:lnTo>
                  <a:pt x="2888852" y="2888851"/>
                </a:lnTo>
                <a:lnTo>
                  <a:pt x="0" y="288885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20" name="Group 20"/>
          <p:cNvGrpSpPr/>
          <p:nvPr/>
        </p:nvGrpSpPr>
        <p:grpSpPr>
          <a:xfrm>
            <a:off x="513103" y="2473678"/>
            <a:ext cx="5358869" cy="5477932"/>
            <a:chOff x="0" y="0"/>
            <a:chExt cx="50211906" cy="51327511"/>
          </a:xfrm>
        </p:grpSpPr>
        <p:sp>
          <p:nvSpPr>
            <p:cNvPr id="21" name="Freeform 21"/>
            <p:cNvSpPr/>
            <p:nvPr/>
          </p:nvSpPr>
          <p:spPr>
            <a:xfrm>
              <a:off x="72390" y="72390"/>
              <a:ext cx="50067126" cy="51182733"/>
            </a:xfrm>
            <a:custGeom>
              <a:avLst/>
              <a:gdLst/>
              <a:ahLst/>
              <a:cxnLst/>
              <a:rect l="l" t="t" r="r" b="b"/>
              <a:pathLst>
                <a:path w="50067126" h="51182733">
                  <a:moveTo>
                    <a:pt x="0" y="0"/>
                  </a:moveTo>
                  <a:lnTo>
                    <a:pt x="50067126" y="0"/>
                  </a:lnTo>
                  <a:lnTo>
                    <a:pt x="50067126" y="51182733"/>
                  </a:lnTo>
                  <a:lnTo>
                    <a:pt x="0" y="511827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 sz="1600">
                <a:latin typeface="하나2.0 R" panose="020B0303000000000000" pitchFamily="50" charset="-127"/>
                <a:ea typeface="하나2.0 R" panose="020B0303000000000000" pitchFamily="50" charset="-127"/>
              </a:endParaRPr>
            </a:p>
          </p:txBody>
        </p:sp>
        <p:sp>
          <p:nvSpPr>
            <p:cNvPr id="22" name="Freeform 22"/>
            <p:cNvSpPr/>
            <p:nvPr/>
          </p:nvSpPr>
          <p:spPr>
            <a:xfrm>
              <a:off x="0" y="0"/>
              <a:ext cx="50211906" cy="51327512"/>
            </a:xfrm>
            <a:custGeom>
              <a:avLst/>
              <a:gdLst/>
              <a:ahLst/>
              <a:cxnLst/>
              <a:rect l="l" t="t" r="r" b="b"/>
              <a:pathLst>
                <a:path w="50211906" h="51327512">
                  <a:moveTo>
                    <a:pt x="50067127" y="51182730"/>
                  </a:moveTo>
                  <a:lnTo>
                    <a:pt x="50211906" y="51182730"/>
                  </a:lnTo>
                  <a:lnTo>
                    <a:pt x="50211906" y="51327512"/>
                  </a:lnTo>
                  <a:lnTo>
                    <a:pt x="50067127" y="51327512"/>
                  </a:lnTo>
                  <a:lnTo>
                    <a:pt x="50067127" y="51182730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51182730"/>
                  </a:lnTo>
                  <a:lnTo>
                    <a:pt x="0" y="51182730"/>
                  </a:lnTo>
                  <a:lnTo>
                    <a:pt x="0" y="144780"/>
                  </a:lnTo>
                  <a:close/>
                  <a:moveTo>
                    <a:pt x="0" y="51182730"/>
                  </a:moveTo>
                  <a:lnTo>
                    <a:pt x="144780" y="51182730"/>
                  </a:lnTo>
                  <a:lnTo>
                    <a:pt x="144780" y="51327512"/>
                  </a:lnTo>
                  <a:lnTo>
                    <a:pt x="0" y="51327512"/>
                  </a:lnTo>
                  <a:lnTo>
                    <a:pt x="0" y="51182730"/>
                  </a:lnTo>
                  <a:close/>
                  <a:moveTo>
                    <a:pt x="50067127" y="144780"/>
                  </a:moveTo>
                  <a:lnTo>
                    <a:pt x="50211906" y="144780"/>
                  </a:lnTo>
                  <a:lnTo>
                    <a:pt x="50211906" y="51182730"/>
                  </a:lnTo>
                  <a:lnTo>
                    <a:pt x="50067127" y="51182730"/>
                  </a:lnTo>
                  <a:lnTo>
                    <a:pt x="50067127" y="144780"/>
                  </a:lnTo>
                  <a:close/>
                  <a:moveTo>
                    <a:pt x="144780" y="51182730"/>
                  </a:moveTo>
                  <a:lnTo>
                    <a:pt x="50067127" y="51182730"/>
                  </a:lnTo>
                  <a:lnTo>
                    <a:pt x="50067127" y="51327512"/>
                  </a:lnTo>
                  <a:lnTo>
                    <a:pt x="144780" y="51327512"/>
                  </a:lnTo>
                  <a:lnTo>
                    <a:pt x="144780" y="51182730"/>
                  </a:lnTo>
                  <a:close/>
                  <a:moveTo>
                    <a:pt x="50067127" y="0"/>
                  </a:moveTo>
                  <a:lnTo>
                    <a:pt x="50211906" y="0"/>
                  </a:lnTo>
                  <a:lnTo>
                    <a:pt x="50211906" y="144780"/>
                  </a:lnTo>
                  <a:lnTo>
                    <a:pt x="50067127" y="144780"/>
                  </a:lnTo>
                  <a:lnTo>
                    <a:pt x="50067127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50067127" y="0"/>
                  </a:lnTo>
                  <a:lnTo>
                    <a:pt x="50067127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ko-KR" altLang="en-US" sz="1600">
                <a:latin typeface="하나2.0 R" panose="020B0303000000000000" pitchFamily="50" charset="-127"/>
                <a:ea typeface="하나2.0 R" panose="020B0303000000000000" pitchFamily="50" charset="-127"/>
              </a:endParaRP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028700" y="2999884"/>
            <a:ext cx="500849" cy="500849"/>
            <a:chOff x="0" y="0"/>
            <a:chExt cx="6350000" cy="6350000"/>
          </a:xfrm>
        </p:grpSpPr>
        <p:sp>
          <p:nvSpPr>
            <p:cNvPr id="24" name="Freeform 24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D1E0D9"/>
            </a:solidFill>
          </p:spPr>
          <p:txBody>
            <a:bodyPr/>
            <a:lstStyle/>
            <a:p>
              <a:endParaRPr lang="ko-KR" altLang="en-US" sz="1600">
                <a:latin typeface="하나2.0 R" panose="020B0303000000000000" pitchFamily="50" charset="-127"/>
                <a:ea typeface="하나2.0 R" panose="020B0303000000000000" pitchFamily="50" charset="-127"/>
              </a:endParaRPr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1605749" y="3000400"/>
            <a:ext cx="3723298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199"/>
              </a:lnSpc>
              <a:spcBef>
                <a:spcPct val="0"/>
              </a:spcBef>
            </a:pPr>
            <a:r>
              <a:rPr lang="en-US" sz="3200" dirty="0" err="1">
                <a:solidFill>
                  <a:srgbClr val="008485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프로젝트</a:t>
            </a:r>
            <a:r>
              <a:rPr lang="en-US" sz="3200" dirty="0">
                <a:solidFill>
                  <a:srgbClr val="008485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</a:t>
            </a:r>
            <a:r>
              <a:rPr lang="en-US" sz="3200" dirty="0" err="1">
                <a:solidFill>
                  <a:srgbClr val="008485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구현</a:t>
            </a:r>
            <a:r>
              <a:rPr lang="en-US" sz="3200" dirty="0">
                <a:solidFill>
                  <a:srgbClr val="008485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</a:t>
            </a:r>
            <a:r>
              <a:rPr lang="en-US" sz="3200" dirty="0" err="1">
                <a:solidFill>
                  <a:srgbClr val="008485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내용</a:t>
            </a:r>
            <a:endParaRPr lang="en-US" sz="3200" dirty="0">
              <a:solidFill>
                <a:srgbClr val="008485"/>
              </a:solidFill>
              <a:latin typeface="하나2.0 CM" panose="020B0603000000000000" pitchFamily="50" charset="-127"/>
              <a:ea typeface="하나2.0 CM" panose="020B0603000000000000" pitchFamily="50" charset="-127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513103" y="4101885"/>
            <a:ext cx="4819174" cy="32124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694" lvl="1" indent="-323847">
              <a:lnSpc>
                <a:spcPts val="4199"/>
              </a:lnSpc>
              <a:buFont typeface="Arial"/>
              <a:buChar char="•"/>
            </a:pP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정교한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신용평가모형으로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</a:p>
          <a:p>
            <a:pPr>
              <a:lnSpc>
                <a:spcPts val="4199"/>
              </a:lnSpc>
            </a:pP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    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개인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고객의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신용등급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분류</a:t>
            </a:r>
            <a:endParaRPr lang="en-US" sz="2800" dirty="0">
              <a:solidFill>
                <a:srgbClr val="000000"/>
              </a:solidFill>
              <a:latin typeface="하나2.0 R" panose="020B0303000000000000" pitchFamily="50" charset="-127"/>
              <a:ea typeface="하나2.0 R" panose="020B0303000000000000" pitchFamily="50" charset="-127"/>
            </a:endParaRPr>
          </a:p>
          <a:p>
            <a:pPr>
              <a:lnSpc>
                <a:spcPts val="4199"/>
              </a:lnSpc>
            </a:pPr>
            <a:endParaRPr lang="en-US" sz="2800" dirty="0">
              <a:solidFill>
                <a:srgbClr val="000000"/>
              </a:solidFill>
              <a:latin typeface="하나2.0 R" panose="020B0303000000000000" pitchFamily="50" charset="-127"/>
              <a:ea typeface="하나2.0 R" panose="020B0303000000000000" pitchFamily="50" charset="-127"/>
            </a:endParaRPr>
          </a:p>
          <a:p>
            <a:pPr marL="647694" lvl="1" indent="-323847">
              <a:lnSpc>
                <a:spcPts val="4199"/>
              </a:lnSpc>
              <a:buFont typeface="Arial"/>
              <a:buChar char="•"/>
            </a:pP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그레이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영역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(Gray Area) </a:t>
            </a:r>
          </a:p>
          <a:p>
            <a:pPr>
              <a:lnSpc>
                <a:spcPts val="4199"/>
              </a:lnSpc>
            </a:pP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    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대출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신청자의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</a:p>
          <a:p>
            <a:pPr>
              <a:lnSpc>
                <a:spcPts val="4199"/>
              </a:lnSpc>
              <a:spcBef>
                <a:spcPct val="0"/>
              </a:spcBef>
            </a:pP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    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대출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승인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기준</a:t>
            </a:r>
            <a:r>
              <a:rPr lang="en-US" sz="2800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명확화</a:t>
            </a:r>
            <a:endParaRPr lang="en-US" sz="2800" dirty="0">
              <a:solidFill>
                <a:srgbClr val="000000"/>
              </a:solidFill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31668" y="4665183"/>
            <a:ext cx="2032946" cy="2032946"/>
          </a:xfrm>
          <a:custGeom>
            <a:avLst/>
            <a:gdLst/>
            <a:ahLst/>
            <a:cxnLst/>
            <a:rect l="l" t="t" r="r" b="b"/>
            <a:pathLst>
              <a:path w="2032946" h="2032946">
                <a:moveTo>
                  <a:pt x="0" y="0"/>
                </a:moveTo>
                <a:lnTo>
                  <a:pt x="2032945" y="0"/>
                </a:lnTo>
                <a:lnTo>
                  <a:pt x="2032945" y="2032946"/>
                </a:lnTo>
                <a:lnTo>
                  <a:pt x="0" y="203294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7995078" y="4665183"/>
            <a:ext cx="2032946" cy="2032946"/>
          </a:xfrm>
          <a:custGeom>
            <a:avLst/>
            <a:gdLst/>
            <a:ahLst/>
            <a:cxnLst/>
            <a:rect l="l" t="t" r="r" b="b"/>
            <a:pathLst>
              <a:path w="2032946" h="2032946">
                <a:moveTo>
                  <a:pt x="0" y="0"/>
                </a:moveTo>
                <a:lnTo>
                  <a:pt x="2032945" y="0"/>
                </a:lnTo>
                <a:lnTo>
                  <a:pt x="2032945" y="2032946"/>
                </a:lnTo>
                <a:lnTo>
                  <a:pt x="0" y="203294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4663373" y="4665183"/>
            <a:ext cx="2032946" cy="2032946"/>
          </a:xfrm>
          <a:custGeom>
            <a:avLst/>
            <a:gdLst/>
            <a:ahLst/>
            <a:cxnLst/>
            <a:rect l="l" t="t" r="r" b="b"/>
            <a:pathLst>
              <a:path w="2032946" h="2032946">
                <a:moveTo>
                  <a:pt x="0" y="0"/>
                </a:moveTo>
                <a:lnTo>
                  <a:pt x="2032945" y="0"/>
                </a:lnTo>
                <a:lnTo>
                  <a:pt x="2032945" y="2032946"/>
                </a:lnTo>
                <a:lnTo>
                  <a:pt x="0" y="203294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11326782" y="4665183"/>
            <a:ext cx="2032946" cy="2032946"/>
          </a:xfrm>
          <a:custGeom>
            <a:avLst/>
            <a:gdLst/>
            <a:ahLst/>
            <a:cxnLst/>
            <a:rect l="l" t="t" r="r" b="b"/>
            <a:pathLst>
              <a:path w="2032946" h="2032946">
                <a:moveTo>
                  <a:pt x="0" y="0"/>
                </a:moveTo>
                <a:lnTo>
                  <a:pt x="2032946" y="0"/>
                </a:lnTo>
                <a:lnTo>
                  <a:pt x="2032946" y="2032946"/>
                </a:lnTo>
                <a:lnTo>
                  <a:pt x="0" y="203294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14644459" y="4665183"/>
            <a:ext cx="2032946" cy="2032946"/>
          </a:xfrm>
          <a:custGeom>
            <a:avLst/>
            <a:gdLst/>
            <a:ahLst/>
            <a:cxnLst/>
            <a:rect l="l" t="t" r="r" b="b"/>
            <a:pathLst>
              <a:path w="2032946" h="2032946">
                <a:moveTo>
                  <a:pt x="0" y="0"/>
                </a:moveTo>
                <a:lnTo>
                  <a:pt x="2032946" y="0"/>
                </a:lnTo>
                <a:lnTo>
                  <a:pt x="2032946" y="2032946"/>
                </a:lnTo>
                <a:lnTo>
                  <a:pt x="0" y="203294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sp>
        <p:nvSpPr>
          <p:cNvPr id="7" name="Freeform 7"/>
          <p:cNvSpPr/>
          <p:nvPr/>
        </p:nvSpPr>
        <p:spPr>
          <a:xfrm rot="5400000">
            <a:off x="1417601" y="2890038"/>
            <a:ext cx="1861079" cy="3722157"/>
          </a:xfrm>
          <a:custGeom>
            <a:avLst/>
            <a:gdLst/>
            <a:ahLst/>
            <a:cxnLst/>
            <a:rect l="l" t="t" r="r" b="b"/>
            <a:pathLst>
              <a:path w="1861079" h="3722157">
                <a:moveTo>
                  <a:pt x="0" y="0"/>
                </a:moveTo>
                <a:lnTo>
                  <a:pt x="1861079" y="0"/>
                </a:lnTo>
                <a:lnTo>
                  <a:pt x="1861079" y="3722158"/>
                </a:lnTo>
                <a:lnTo>
                  <a:pt x="0" y="372215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r="-100000"/>
            </a:stretch>
          </a:blipFill>
        </p:spPr>
        <p:txBody>
          <a:bodyPr/>
          <a:lstStyle/>
          <a:p>
            <a:endParaRPr lang="ko-KR" altLang="en-US"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sp>
        <p:nvSpPr>
          <p:cNvPr id="8" name="Freeform 8"/>
          <p:cNvSpPr/>
          <p:nvPr/>
        </p:nvSpPr>
        <p:spPr>
          <a:xfrm rot="5400000">
            <a:off x="8081011" y="2890038"/>
            <a:ext cx="1861079" cy="3722157"/>
          </a:xfrm>
          <a:custGeom>
            <a:avLst/>
            <a:gdLst/>
            <a:ahLst/>
            <a:cxnLst/>
            <a:rect l="l" t="t" r="r" b="b"/>
            <a:pathLst>
              <a:path w="1861079" h="3722157">
                <a:moveTo>
                  <a:pt x="0" y="0"/>
                </a:moveTo>
                <a:lnTo>
                  <a:pt x="1861079" y="0"/>
                </a:lnTo>
                <a:lnTo>
                  <a:pt x="1861079" y="3722158"/>
                </a:lnTo>
                <a:lnTo>
                  <a:pt x="0" y="3722158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r="-100000"/>
            </a:stretch>
          </a:blipFill>
        </p:spPr>
        <p:txBody>
          <a:bodyPr/>
          <a:lstStyle/>
          <a:p>
            <a:endParaRPr lang="ko-KR" altLang="en-US"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sp>
        <p:nvSpPr>
          <p:cNvPr id="9" name="Freeform 9"/>
          <p:cNvSpPr/>
          <p:nvPr/>
        </p:nvSpPr>
        <p:spPr>
          <a:xfrm rot="5400000">
            <a:off x="14730393" y="2890038"/>
            <a:ext cx="1861079" cy="3722157"/>
          </a:xfrm>
          <a:custGeom>
            <a:avLst/>
            <a:gdLst/>
            <a:ahLst/>
            <a:cxnLst/>
            <a:rect l="l" t="t" r="r" b="b"/>
            <a:pathLst>
              <a:path w="1861079" h="3722157">
                <a:moveTo>
                  <a:pt x="0" y="0"/>
                </a:moveTo>
                <a:lnTo>
                  <a:pt x="1861078" y="0"/>
                </a:lnTo>
                <a:lnTo>
                  <a:pt x="1861078" y="3722158"/>
                </a:lnTo>
                <a:lnTo>
                  <a:pt x="0" y="3722158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r="-100000"/>
            </a:stretch>
          </a:blipFill>
        </p:spPr>
        <p:txBody>
          <a:bodyPr/>
          <a:lstStyle/>
          <a:p>
            <a:endParaRPr lang="ko-KR" altLang="en-US"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sp>
        <p:nvSpPr>
          <p:cNvPr id="10" name="Freeform 10"/>
          <p:cNvSpPr/>
          <p:nvPr/>
        </p:nvSpPr>
        <p:spPr>
          <a:xfrm rot="-5400000">
            <a:off x="4749306" y="4727736"/>
            <a:ext cx="1861079" cy="3722157"/>
          </a:xfrm>
          <a:custGeom>
            <a:avLst/>
            <a:gdLst/>
            <a:ahLst/>
            <a:cxnLst/>
            <a:rect l="l" t="t" r="r" b="b"/>
            <a:pathLst>
              <a:path w="1861079" h="3722157">
                <a:moveTo>
                  <a:pt x="0" y="0"/>
                </a:moveTo>
                <a:lnTo>
                  <a:pt x="1861079" y="0"/>
                </a:lnTo>
                <a:lnTo>
                  <a:pt x="1861079" y="3722158"/>
                </a:lnTo>
                <a:lnTo>
                  <a:pt x="0" y="3722158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r="-100000"/>
            </a:stretch>
          </a:blipFill>
        </p:spPr>
        <p:txBody>
          <a:bodyPr/>
          <a:lstStyle/>
          <a:p>
            <a:endParaRPr lang="ko-KR" altLang="en-US"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sp>
        <p:nvSpPr>
          <p:cNvPr id="11" name="Freeform 11"/>
          <p:cNvSpPr/>
          <p:nvPr/>
        </p:nvSpPr>
        <p:spPr>
          <a:xfrm rot="-5400000">
            <a:off x="11412716" y="4727736"/>
            <a:ext cx="1861079" cy="3722157"/>
          </a:xfrm>
          <a:custGeom>
            <a:avLst/>
            <a:gdLst/>
            <a:ahLst/>
            <a:cxnLst/>
            <a:rect l="l" t="t" r="r" b="b"/>
            <a:pathLst>
              <a:path w="1861079" h="3722157">
                <a:moveTo>
                  <a:pt x="0" y="0"/>
                </a:moveTo>
                <a:lnTo>
                  <a:pt x="1861079" y="0"/>
                </a:lnTo>
                <a:lnTo>
                  <a:pt x="1861079" y="3722158"/>
                </a:lnTo>
                <a:lnTo>
                  <a:pt x="0" y="3722158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r="-100000"/>
            </a:stretch>
          </a:blipFill>
        </p:spPr>
        <p:txBody>
          <a:bodyPr/>
          <a:lstStyle/>
          <a:p>
            <a:endParaRPr lang="ko-KR" altLang="en-US"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grpSp>
        <p:nvGrpSpPr>
          <p:cNvPr id="12" name="Group 12"/>
          <p:cNvGrpSpPr/>
          <p:nvPr/>
        </p:nvGrpSpPr>
        <p:grpSpPr>
          <a:xfrm rot="-2700000">
            <a:off x="3651640" y="5307866"/>
            <a:ext cx="701942" cy="700819"/>
            <a:chOff x="0" y="0"/>
            <a:chExt cx="6350000" cy="633984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8E28A"/>
            </a:solidFill>
          </p:spPr>
          <p:txBody>
            <a:bodyPr/>
            <a:lstStyle/>
            <a:p>
              <a:endParaRPr lang="ko-KR" altLang="en-US">
                <a:latin typeface="하나2.0 R" panose="020B0303000000000000" pitchFamily="50" charset="-127"/>
                <a:ea typeface="하나2.0 R" panose="020B0303000000000000" pitchFamily="50" charset="-127"/>
              </a:endParaRPr>
            </a:p>
          </p:txBody>
        </p:sp>
      </p:grpSp>
      <p:grpSp>
        <p:nvGrpSpPr>
          <p:cNvPr id="14" name="Group 14"/>
          <p:cNvGrpSpPr/>
          <p:nvPr/>
        </p:nvGrpSpPr>
        <p:grpSpPr>
          <a:xfrm rot="-2700000">
            <a:off x="10338430" y="5307866"/>
            <a:ext cx="701942" cy="700819"/>
            <a:chOff x="0" y="0"/>
            <a:chExt cx="6350000" cy="633984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09D5C"/>
            </a:solidFill>
          </p:spPr>
          <p:txBody>
            <a:bodyPr/>
            <a:lstStyle/>
            <a:p>
              <a:endParaRPr lang="ko-KR" altLang="en-US">
                <a:latin typeface="하나2.0 R" panose="020B0303000000000000" pitchFamily="50" charset="-127"/>
                <a:ea typeface="하나2.0 R" panose="020B0303000000000000" pitchFamily="50" charset="-127"/>
              </a:endParaRPr>
            </a:p>
          </p:txBody>
        </p:sp>
      </p:grpSp>
      <p:grpSp>
        <p:nvGrpSpPr>
          <p:cNvPr id="16" name="Group 16"/>
          <p:cNvGrpSpPr/>
          <p:nvPr/>
        </p:nvGrpSpPr>
        <p:grpSpPr>
          <a:xfrm rot="-2700000">
            <a:off x="16954016" y="5307866"/>
            <a:ext cx="701942" cy="700819"/>
            <a:chOff x="0" y="0"/>
            <a:chExt cx="6350000" cy="633984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85B58"/>
            </a:solidFill>
          </p:spPr>
          <p:txBody>
            <a:bodyPr/>
            <a:lstStyle/>
            <a:p>
              <a:endParaRPr lang="ko-KR" altLang="en-US">
                <a:latin typeface="하나2.0 R" panose="020B0303000000000000" pitchFamily="50" charset="-127"/>
                <a:ea typeface="하나2.0 R" panose="020B0303000000000000" pitchFamily="50" charset="-127"/>
              </a:endParaRPr>
            </a:p>
          </p:txBody>
        </p:sp>
      </p:grpSp>
      <p:grpSp>
        <p:nvGrpSpPr>
          <p:cNvPr id="18" name="Group 18"/>
          <p:cNvGrpSpPr/>
          <p:nvPr/>
        </p:nvGrpSpPr>
        <p:grpSpPr>
          <a:xfrm rot="8100000">
            <a:off x="6988882" y="5331247"/>
            <a:ext cx="701942" cy="700819"/>
            <a:chOff x="0" y="0"/>
            <a:chExt cx="6350000" cy="633984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EC57E"/>
            </a:solidFill>
          </p:spPr>
          <p:txBody>
            <a:bodyPr/>
            <a:lstStyle/>
            <a:p>
              <a:endParaRPr lang="ko-KR" altLang="en-US">
                <a:latin typeface="하나2.0 R" panose="020B0303000000000000" pitchFamily="50" charset="-127"/>
                <a:ea typeface="하나2.0 R" panose="020B0303000000000000" pitchFamily="50" charset="-127"/>
              </a:endParaRPr>
            </a:p>
          </p:txBody>
        </p:sp>
      </p:grpSp>
      <p:grpSp>
        <p:nvGrpSpPr>
          <p:cNvPr id="20" name="Group 20"/>
          <p:cNvGrpSpPr/>
          <p:nvPr/>
        </p:nvGrpSpPr>
        <p:grpSpPr>
          <a:xfrm rot="8100000">
            <a:off x="13652292" y="5331247"/>
            <a:ext cx="701942" cy="700819"/>
            <a:chOff x="0" y="0"/>
            <a:chExt cx="6350000" cy="633984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485"/>
            </a:solidFill>
          </p:spPr>
          <p:txBody>
            <a:bodyPr/>
            <a:lstStyle/>
            <a:p>
              <a:endParaRPr lang="ko-KR" altLang="en-US">
                <a:latin typeface="하나2.0 R" panose="020B0303000000000000" pitchFamily="50" charset="-127"/>
                <a:ea typeface="하나2.0 R" panose="020B0303000000000000" pitchFamily="50" charset="-127"/>
              </a:endParaRPr>
            </a:p>
          </p:txBody>
        </p:sp>
      </p:grpSp>
      <p:sp>
        <p:nvSpPr>
          <p:cNvPr id="22" name="Freeform 22"/>
          <p:cNvSpPr/>
          <p:nvPr/>
        </p:nvSpPr>
        <p:spPr>
          <a:xfrm>
            <a:off x="12343255" y="-2797853"/>
            <a:ext cx="4914652" cy="4914652"/>
          </a:xfrm>
          <a:custGeom>
            <a:avLst/>
            <a:gdLst/>
            <a:ahLst/>
            <a:cxnLst/>
            <a:rect l="l" t="t" r="r" b="b"/>
            <a:pathLst>
              <a:path w="4914652" h="4914652">
                <a:moveTo>
                  <a:pt x="0" y="0"/>
                </a:moveTo>
                <a:lnTo>
                  <a:pt x="4914652" y="0"/>
                </a:lnTo>
                <a:lnTo>
                  <a:pt x="4914652" y="4914651"/>
                </a:lnTo>
                <a:lnTo>
                  <a:pt x="0" y="4914651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3" name="Freeform 23"/>
          <p:cNvSpPr/>
          <p:nvPr/>
        </p:nvSpPr>
        <p:spPr>
          <a:xfrm>
            <a:off x="15879102" y="-1444426"/>
            <a:ext cx="2590870" cy="2590870"/>
          </a:xfrm>
          <a:custGeom>
            <a:avLst/>
            <a:gdLst/>
            <a:ahLst/>
            <a:cxnLst/>
            <a:rect l="l" t="t" r="r" b="b"/>
            <a:pathLst>
              <a:path w="2590870" h="2590870">
                <a:moveTo>
                  <a:pt x="0" y="0"/>
                </a:moveTo>
                <a:lnTo>
                  <a:pt x="2590870" y="0"/>
                </a:lnTo>
                <a:lnTo>
                  <a:pt x="2590870" y="2590870"/>
                </a:lnTo>
                <a:lnTo>
                  <a:pt x="0" y="2590870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4" name="Freeform 24"/>
          <p:cNvSpPr/>
          <p:nvPr/>
        </p:nvSpPr>
        <p:spPr>
          <a:xfrm>
            <a:off x="2095972" y="5350736"/>
            <a:ext cx="323295" cy="601480"/>
          </a:xfrm>
          <a:custGeom>
            <a:avLst/>
            <a:gdLst/>
            <a:ahLst/>
            <a:cxnLst/>
            <a:rect l="l" t="t" r="r" b="b"/>
            <a:pathLst>
              <a:path w="323295" h="601480">
                <a:moveTo>
                  <a:pt x="0" y="0"/>
                </a:moveTo>
                <a:lnTo>
                  <a:pt x="323295" y="0"/>
                </a:lnTo>
                <a:lnTo>
                  <a:pt x="323295" y="601479"/>
                </a:lnTo>
                <a:lnTo>
                  <a:pt x="0" y="601479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sp>
        <p:nvSpPr>
          <p:cNvPr id="25" name="Freeform 25"/>
          <p:cNvSpPr/>
          <p:nvPr/>
        </p:nvSpPr>
        <p:spPr>
          <a:xfrm>
            <a:off x="5428996" y="5377857"/>
            <a:ext cx="501700" cy="584221"/>
          </a:xfrm>
          <a:custGeom>
            <a:avLst/>
            <a:gdLst/>
            <a:ahLst/>
            <a:cxnLst/>
            <a:rect l="l" t="t" r="r" b="b"/>
            <a:pathLst>
              <a:path w="501700" h="584221">
                <a:moveTo>
                  <a:pt x="0" y="0"/>
                </a:moveTo>
                <a:lnTo>
                  <a:pt x="501699" y="0"/>
                </a:lnTo>
                <a:lnTo>
                  <a:pt x="501699" y="584221"/>
                </a:lnTo>
                <a:lnTo>
                  <a:pt x="0" y="584221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sp>
        <p:nvSpPr>
          <p:cNvPr id="26" name="Freeform 26"/>
          <p:cNvSpPr/>
          <p:nvPr/>
        </p:nvSpPr>
        <p:spPr>
          <a:xfrm>
            <a:off x="8769254" y="5350736"/>
            <a:ext cx="498571" cy="588442"/>
          </a:xfrm>
          <a:custGeom>
            <a:avLst/>
            <a:gdLst/>
            <a:ahLst/>
            <a:cxnLst/>
            <a:rect l="l" t="t" r="r" b="b"/>
            <a:pathLst>
              <a:path w="498571" h="588442">
                <a:moveTo>
                  <a:pt x="0" y="0"/>
                </a:moveTo>
                <a:lnTo>
                  <a:pt x="498571" y="0"/>
                </a:lnTo>
                <a:lnTo>
                  <a:pt x="498571" y="588442"/>
                </a:lnTo>
                <a:lnTo>
                  <a:pt x="0" y="588442"/>
                </a:lnTo>
                <a:lnTo>
                  <a:pt x="0" y="0"/>
                </a:lnTo>
                <a:close/>
              </a:path>
            </a:pathLst>
          </a:custGeom>
          <a:blipFill>
            <a:blip r:embed="rId31">
              <a:extLs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sp>
        <p:nvSpPr>
          <p:cNvPr id="27" name="Freeform 27"/>
          <p:cNvSpPr/>
          <p:nvPr/>
        </p:nvSpPr>
        <p:spPr>
          <a:xfrm>
            <a:off x="11999419" y="5373207"/>
            <a:ext cx="603018" cy="616898"/>
          </a:xfrm>
          <a:custGeom>
            <a:avLst/>
            <a:gdLst/>
            <a:ahLst/>
            <a:cxnLst/>
            <a:rect l="l" t="t" r="r" b="b"/>
            <a:pathLst>
              <a:path w="603018" h="616898">
                <a:moveTo>
                  <a:pt x="0" y="0"/>
                </a:moveTo>
                <a:lnTo>
                  <a:pt x="603018" y="0"/>
                </a:lnTo>
                <a:lnTo>
                  <a:pt x="603018" y="616898"/>
                </a:lnTo>
                <a:lnTo>
                  <a:pt x="0" y="616898"/>
                </a:lnTo>
                <a:lnTo>
                  <a:pt x="0" y="0"/>
                </a:lnTo>
                <a:close/>
              </a:path>
            </a:pathLst>
          </a:custGeom>
          <a:blipFill>
            <a:blip r:embed="rId33">
              <a:extLs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sp>
        <p:nvSpPr>
          <p:cNvPr id="28" name="Freeform 28"/>
          <p:cNvSpPr/>
          <p:nvPr/>
        </p:nvSpPr>
        <p:spPr>
          <a:xfrm>
            <a:off x="15413614" y="5377857"/>
            <a:ext cx="494995" cy="584221"/>
          </a:xfrm>
          <a:custGeom>
            <a:avLst/>
            <a:gdLst/>
            <a:ahLst/>
            <a:cxnLst/>
            <a:rect l="l" t="t" r="r" b="b"/>
            <a:pathLst>
              <a:path w="494995" h="584221">
                <a:moveTo>
                  <a:pt x="0" y="0"/>
                </a:moveTo>
                <a:lnTo>
                  <a:pt x="494994" y="0"/>
                </a:lnTo>
                <a:lnTo>
                  <a:pt x="494994" y="584221"/>
                </a:lnTo>
                <a:lnTo>
                  <a:pt x="0" y="584221"/>
                </a:lnTo>
                <a:lnTo>
                  <a:pt x="0" y="0"/>
                </a:lnTo>
                <a:close/>
              </a:path>
            </a:pathLst>
          </a:custGeom>
          <a:blipFill>
            <a:blip r:embed="rId35">
              <a:extLst>
                <a:ext uri="{96DAC541-7B7A-43D3-8B79-37D633B846F1}">
                  <asvg:svgBlip xmlns:asvg="http://schemas.microsoft.com/office/drawing/2016/SVG/main" r:embed="rId3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624817" y="6882492"/>
            <a:ext cx="3193950" cy="4110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89"/>
              </a:lnSpc>
            </a:pPr>
            <a:r>
              <a:rPr lang="en-US" sz="2259" spc="45" dirty="0">
                <a:solidFill>
                  <a:srgbClr val="191919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7/25~7/26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624817" y="7411189"/>
            <a:ext cx="3193950" cy="5158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127"/>
              </a:lnSpc>
              <a:spcBef>
                <a:spcPct val="0"/>
              </a:spcBef>
            </a:pPr>
            <a:r>
              <a:rPr lang="en-US" sz="3199" spc="124" dirty="0" err="1">
                <a:solidFill>
                  <a:srgbClr val="191919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사전</a:t>
            </a:r>
            <a:r>
              <a:rPr lang="en-US" sz="3199" spc="124" dirty="0">
                <a:solidFill>
                  <a:srgbClr val="191919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</a:t>
            </a:r>
            <a:r>
              <a:rPr lang="en-US" sz="3199" spc="124" dirty="0" err="1">
                <a:solidFill>
                  <a:srgbClr val="191919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기획</a:t>
            </a:r>
            <a:endParaRPr lang="en-US" sz="3199" spc="124" dirty="0">
              <a:solidFill>
                <a:srgbClr val="191919"/>
              </a:solidFill>
              <a:latin typeface="하나2.0 CM" panose="020B0603000000000000" pitchFamily="50" charset="-127"/>
              <a:ea typeface="하나2.0 CM" panose="020B0603000000000000" pitchFamily="50" charset="-127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4145903" y="4087793"/>
            <a:ext cx="3193950" cy="4110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89"/>
              </a:lnSpc>
            </a:pPr>
            <a:r>
              <a:rPr lang="en-US" sz="2259" spc="45">
                <a:solidFill>
                  <a:srgbClr val="191919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7/27~7/31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4145903" y="3508204"/>
            <a:ext cx="3193950" cy="5158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128"/>
              </a:lnSpc>
              <a:spcBef>
                <a:spcPct val="0"/>
              </a:spcBef>
            </a:pPr>
            <a:r>
              <a:rPr lang="en-US" sz="3200" spc="124">
                <a:solidFill>
                  <a:srgbClr val="191919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데이터 전처리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701040" y="527319"/>
            <a:ext cx="7698708" cy="619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sz="4000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1.3 </a:t>
            </a:r>
            <a:r>
              <a:rPr lang="en-US" sz="4000" dirty="0" err="1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프로젝트</a:t>
            </a:r>
            <a:r>
              <a:rPr lang="en-US" sz="4000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구조</a:t>
            </a:r>
            <a:endParaRPr lang="en-US" sz="4000" dirty="0">
              <a:solidFill>
                <a:srgbClr val="000000"/>
              </a:solidFill>
              <a:latin typeface="하나2.0 CM" panose="020B0603000000000000" pitchFamily="50" charset="-127"/>
              <a:ea typeface="하나2.0 CM" panose="020B0603000000000000" pitchFamily="50" charset="-127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0" y="8038199"/>
            <a:ext cx="4190619" cy="13304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프로젝트</a:t>
            </a:r>
            <a:r>
              <a:rPr lang="en-US" sz="2499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499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기획</a:t>
            </a:r>
            <a:r>
              <a:rPr lang="en-US" sz="2499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및 </a:t>
            </a:r>
            <a:r>
              <a:rPr lang="en-US" sz="2499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주제</a:t>
            </a:r>
            <a:r>
              <a:rPr lang="en-US" sz="2499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499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선정</a:t>
            </a:r>
            <a:endParaRPr lang="en-US" sz="2499" dirty="0">
              <a:solidFill>
                <a:srgbClr val="000000"/>
              </a:solidFill>
              <a:latin typeface="하나2.0 R" panose="020B0303000000000000" pitchFamily="50" charset="-127"/>
              <a:ea typeface="하나2.0 R" panose="020B0303000000000000" pitchFamily="50" charset="-127"/>
            </a:endParaRPr>
          </a:p>
          <a:p>
            <a:pPr algn="ctr">
              <a:lnSpc>
                <a:spcPts val="3499"/>
              </a:lnSpc>
            </a:pPr>
            <a:r>
              <a:rPr lang="en-US" sz="2499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프로젝트</a:t>
            </a:r>
            <a:r>
              <a:rPr lang="en-US" sz="2499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499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정의서</a:t>
            </a:r>
            <a:r>
              <a:rPr lang="en-US" sz="2499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499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작성</a:t>
            </a:r>
            <a:endParaRPr lang="en-US" sz="2499" dirty="0">
              <a:solidFill>
                <a:srgbClr val="000000"/>
              </a:solidFill>
              <a:latin typeface="하나2.0 R" panose="020B0303000000000000" pitchFamily="50" charset="-127"/>
              <a:ea typeface="하나2.0 R" panose="020B0303000000000000" pitchFamily="50" charset="-127"/>
            </a:endParaRPr>
          </a:p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탐색적</a:t>
            </a:r>
            <a:r>
              <a:rPr lang="en-US" sz="2499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499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데이터</a:t>
            </a:r>
            <a:r>
              <a:rPr lang="en-US" sz="2499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499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분석</a:t>
            </a:r>
            <a:r>
              <a:rPr lang="en-US" sz="2499" dirty="0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 </a:t>
            </a:r>
            <a:r>
              <a:rPr lang="en-US" sz="2499" dirty="0" err="1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실행</a:t>
            </a:r>
            <a:endParaRPr lang="en-US" sz="2499" dirty="0">
              <a:solidFill>
                <a:srgbClr val="000000"/>
              </a:solidFill>
              <a:latin typeface="하나2.0 R" panose="020B0303000000000000" pitchFamily="50" charset="-127"/>
              <a:ea typeface="하나2.0 R" panose="020B0303000000000000" pitchFamily="50" charset="-127"/>
            </a:endParaRPr>
          </a:p>
        </p:txBody>
      </p:sp>
      <p:sp>
        <p:nvSpPr>
          <p:cNvPr id="35" name="TextBox 35"/>
          <p:cNvSpPr txBox="1"/>
          <p:nvPr/>
        </p:nvSpPr>
        <p:spPr>
          <a:xfrm>
            <a:off x="2926418" y="1971504"/>
            <a:ext cx="5473330" cy="13304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프로젝트 재정의 및 리서치</a:t>
            </a:r>
          </a:p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결측치, 이상치에 대한 데이터 정제</a:t>
            </a:r>
          </a:p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머신러닝 모델간 특징 비교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7485927" y="6893660"/>
            <a:ext cx="3193950" cy="4110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89"/>
              </a:lnSpc>
            </a:pPr>
            <a:r>
              <a:rPr lang="en-US" sz="2259" spc="45">
                <a:solidFill>
                  <a:srgbClr val="191919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7/31~8/2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7485927" y="7422357"/>
            <a:ext cx="3193950" cy="5158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128"/>
              </a:lnSpc>
              <a:spcBef>
                <a:spcPct val="0"/>
              </a:spcBef>
            </a:pPr>
            <a:r>
              <a:rPr lang="en-US" sz="3200" spc="124">
                <a:solidFill>
                  <a:srgbClr val="191919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모델링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4663373" y="8049368"/>
            <a:ext cx="8207432" cy="13304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데이터 전처리 및 모델링</a:t>
            </a:r>
          </a:p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불균형 데이터를 해소하기 위한 SMOTE등의 모델링 진행</a:t>
            </a:r>
          </a:p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잠재적 머신러닝 모델 선정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4003263" y="6893660"/>
            <a:ext cx="3193950" cy="4110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89"/>
              </a:lnSpc>
            </a:pPr>
            <a:r>
              <a:rPr lang="en-US" sz="2259" spc="45">
                <a:solidFill>
                  <a:srgbClr val="191919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8/3~8/6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4066046" y="7422357"/>
            <a:ext cx="3193950" cy="5158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128"/>
              </a:lnSpc>
              <a:spcBef>
                <a:spcPct val="0"/>
              </a:spcBef>
            </a:pPr>
            <a:r>
              <a:rPr lang="en-US" sz="3200" spc="124">
                <a:solidFill>
                  <a:srgbClr val="191919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인사이트 도출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12379750" y="8397875"/>
            <a:ext cx="6017374" cy="8816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클러스터링 정보를 바탕으로 </a:t>
            </a:r>
          </a:p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그레이존 고객 대출 심사 잠재기준 제안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10782775" y="4087793"/>
            <a:ext cx="3193950" cy="4110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89"/>
              </a:lnSpc>
            </a:pPr>
            <a:r>
              <a:rPr lang="en-US" sz="2259" spc="45">
                <a:solidFill>
                  <a:srgbClr val="191919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7/27~7/31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10489609" y="3508204"/>
            <a:ext cx="4310972" cy="5158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128"/>
              </a:lnSpc>
              <a:spcBef>
                <a:spcPct val="0"/>
              </a:spcBef>
            </a:pPr>
            <a:r>
              <a:rPr lang="en-US" sz="3200" spc="124">
                <a:solidFill>
                  <a:srgbClr val="191919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클러스터링 및 통계분석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10028023" y="2409654"/>
            <a:ext cx="5851079" cy="8816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다양한 클러스터링 알고리즘과</a:t>
            </a:r>
          </a:p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하나2.0 R" panose="020B0303000000000000" pitchFamily="50" charset="-127"/>
                <a:ea typeface="하나2.0 R" panose="020B0303000000000000" pitchFamily="50" charset="-127"/>
              </a:rPr>
              <a:t>통계 분석을 통한 고객 그룹별 패턴 파악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31668" y="4665183"/>
            <a:ext cx="2032946" cy="2032946"/>
          </a:xfrm>
          <a:custGeom>
            <a:avLst/>
            <a:gdLst/>
            <a:ahLst/>
            <a:cxnLst/>
            <a:rect l="l" t="t" r="r" b="b"/>
            <a:pathLst>
              <a:path w="2032946" h="2032946">
                <a:moveTo>
                  <a:pt x="0" y="0"/>
                </a:moveTo>
                <a:lnTo>
                  <a:pt x="2032945" y="0"/>
                </a:lnTo>
                <a:lnTo>
                  <a:pt x="2032945" y="2032946"/>
                </a:lnTo>
                <a:lnTo>
                  <a:pt x="0" y="20329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>
              <a:latin typeface="하나2.0 CM" panose="020B0603000000000000" pitchFamily="50" charset="-127"/>
              <a:ea typeface="하나2.0 CM" panose="020B0603000000000000" pitchFamily="50" charset="-127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7995078" y="4665183"/>
            <a:ext cx="2032946" cy="2032946"/>
          </a:xfrm>
          <a:custGeom>
            <a:avLst/>
            <a:gdLst/>
            <a:ahLst/>
            <a:cxnLst/>
            <a:rect l="l" t="t" r="r" b="b"/>
            <a:pathLst>
              <a:path w="2032946" h="2032946">
                <a:moveTo>
                  <a:pt x="0" y="0"/>
                </a:moveTo>
                <a:lnTo>
                  <a:pt x="2032945" y="0"/>
                </a:lnTo>
                <a:lnTo>
                  <a:pt x="2032945" y="2032946"/>
                </a:lnTo>
                <a:lnTo>
                  <a:pt x="0" y="203294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>
              <a:latin typeface="하나2.0 CM" panose="020B0603000000000000" pitchFamily="50" charset="-127"/>
              <a:ea typeface="하나2.0 CM" panose="020B0603000000000000" pitchFamily="50" charset="-127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4663373" y="4665183"/>
            <a:ext cx="2032946" cy="2032946"/>
          </a:xfrm>
          <a:custGeom>
            <a:avLst/>
            <a:gdLst/>
            <a:ahLst/>
            <a:cxnLst/>
            <a:rect l="l" t="t" r="r" b="b"/>
            <a:pathLst>
              <a:path w="2032946" h="2032946">
                <a:moveTo>
                  <a:pt x="0" y="0"/>
                </a:moveTo>
                <a:lnTo>
                  <a:pt x="2032945" y="0"/>
                </a:lnTo>
                <a:lnTo>
                  <a:pt x="2032945" y="2032946"/>
                </a:lnTo>
                <a:lnTo>
                  <a:pt x="0" y="20329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>
              <a:latin typeface="하나2.0 CM" panose="020B0603000000000000" pitchFamily="50" charset="-127"/>
              <a:ea typeface="하나2.0 CM" panose="020B0603000000000000" pitchFamily="50" charset="-127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11326782" y="4665183"/>
            <a:ext cx="2032946" cy="2032946"/>
          </a:xfrm>
          <a:custGeom>
            <a:avLst/>
            <a:gdLst/>
            <a:ahLst/>
            <a:cxnLst/>
            <a:rect l="l" t="t" r="r" b="b"/>
            <a:pathLst>
              <a:path w="2032946" h="2032946">
                <a:moveTo>
                  <a:pt x="0" y="0"/>
                </a:moveTo>
                <a:lnTo>
                  <a:pt x="2032946" y="0"/>
                </a:lnTo>
                <a:lnTo>
                  <a:pt x="2032946" y="2032946"/>
                </a:lnTo>
                <a:lnTo>
                  <a:pt x="0" y="203294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>
              <a:latin typeface="하나2.0 CM" panose="020B0603000000000000" pitchFamily="50" charset="-127"/>
              <a:ea typeface="하나2.0 CM" panose="020B0603000000000000" pitchFamily="50" charset="-127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14644459" y="4665183"/>
            <a:ext cx="2032946" cy="2032946"/>
          </a:xfrm>
          <a:custGeom>
            <a:avLst/>
            <a:gdLst/>
            <a:ahLst/>
            <a:cxnLst/>
            <a:rect l="l" t="t" r="r" b="b"/>
            <a:pathLst>
              <a:path w="2032946" h="2032946">
                <a:moveTo>
                  <a:pt x="0" y="0"/>
                </a:moveTo>
                <a:lnTo>
                  <a:pt x="2032946" y="0"/>
                </a:lnTo>
                <a:lnTo>
                  <a:pt x="2032946" y="2032946"/>
                </a:lnTo>
                <a:lnTo>
                  <a:pt x="0" y="203294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>
              <a:latin typeface="하나2.0 CM" panose="020B0603000000000000" pitchFamily="50" charset="-127"/>
              <a:ea typeface="하나2.0 CM" panose="020B0603000000000000" pitchFamily="50" charset="-127"/>
            </a:endParaRPr>
          </a:p>
        </p:txBody>
      </p:sp>
      <p:sp>
        <p:nvSpPr>
          <p:cNvPr id="7" name="Freeform 7"/>
          <p:cNvSpPr/>
          <p:nvPr/>
        </p:nvSpPr>
        <p:spPr>
          <a:xfrm rot="5400000">
            <a:off x="1417601" y="2890038"/>
            <a:ext cx="1861079" cy="3722157"/>
          </a:xfrm>
          <a:custGeom>
            <a:avLst/>
            <a:gdLst/>
            <a:ahLst/>
            <a:cxnLst/>
            <a:rect l="l" t="t" r="r" b="b"/>
            <a:pathLst>
              <a:path w="1861079" h="3722157">
                <a:moveTo>
                  <a:pt x="0" y="0"/>
                </a:moveTo>
                <a:lnTo>
                  <a:pt x="1861079" y="0"/>
                </a:lnTo>
                <a:lnTo>
                  <a:pt x="1861079" y="3722158"/>
                </a:lnTo>
                <a:lnTo>
                  <a:pt x="0" y="372215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r="-100000"/>
            </a:stretch>
          </a:blipFill>
        </p:spPr>
        <p:txBody>
          <a:bodyPr/>
          <a:lstStyle/>
          <a:p>
            <a:endParaRPr lang="ko-KR" altLang="en-US">
              <a:latin typeface="하나2.0 CM" panose="020B0603000000000000" pitchFamily="50" charset="-127"/>
              <a:ea typeface="하나2.0 CM" panose="020B0603000000000000" pitchFamily="50" charset="-127"/>
            </a:endParaRPr>
          </a:p>
        </p:txBody>
      </p:sp>
      <p:sp>
        <p:nvSpPr>
          <p:cNvPr id="8" name="Freeform 8"/>
          <p:cNvSpPr/>
          <p:nvPr/>
        </p:nvSpPr>
        <p:spPr>
          <a:xfrm rot="5400000">
            <a:off x="8081011" y="2890038"/>
            <a:ext cx="1861079" cy="3722157"/>
          </a:xfrm>
          <a:custGeom>
            <a:avLst/>
            <a:gdLst/>
            <a:ahLst/>
            <a:cxnLst/>
            <a:rect l="l" t="t" r="r" b="b"/>
            <a:pathLst>
              <a:path w="1861079" h="3722157">
                <a:moveTo>
                  <a:pt x="0" y="0"/>
                </a:moveTo>
                <a:lnTo>
                  <a:pt x="1861079" y="0"/>
                </a:lnTo>
                <a:lnTo>
                  <a:pt x="1861079" y="3722158"/>
                </a:lnTo>
                <a:lnTo>
                  <a:pt x="0" y="3722158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r="-100000"/>
            </a:stretch>
          </a:blipFill>
        </p:spPr>
        <p:txBody>
          <a:bodyPr/>
          <a:lstStyle/>
          <a:p>
            <a:endParaRPr lang="ko-KR" altLang="en-US">
              <a:latin typeface="하나2.0 CM" panose="020B0603000000000000" pitchFamily="50" charset="-127"/>
              <a:ea typeface="하나2.0 CM" panose="020B0603000000000000" pitchFamily="50" charset="-127"/>
            </a:endParaRPr>
          </a:p>
        </p:txBody>
      </p:sp>
      <p:sp>
        <p:nvSpPr>
          <p:cNvPr id="9" name="Freeform 9"/>
          <p:cNvSpPr/>
          <p:nvPr/>
        </p:nvSpPr>
        <p:spPr>
          <a:xfrm rot="5400000">
            <a:off x="14730393" y="2890038"/>
            <a:ext cx="1861079" cy="3722157"/>
          </a:xfrm>
          <a:custGeom>
            <a:avLst/>
            <a:gdLst/>
            <a:ahLst/>
            <a:cxnLst/>
            <a:rect l="l" t="t" r="r" b="b"/>
            <a:pathLst>
              <a:path w="1861079" h="3722157">
                <a:moveTo>
                  <a:pt x="0" y="0"/>
                </a:moveTo>
                <a:lnTo>
                  <a:pt x="1861078" y="0"/>
                </a:lnTo>
                <a:lnTo>
                  <a:pt x="1861078" y="3722158"/>
                </a:lnTo>
                <a:lnTo>
                  <a:pt x="0" y="3722158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r="-100000"/>
            </a:stretch>
          </a:blipFill>
        </p:spPr>
        <p:txBody>
          <a:bodyPr/>
          <a:lstStyle/>
          <a:p>
            <a:endParaRPr lang="ko-KR" altLang="en-US">
              <a:latin typeface="하나2.0 CM" panose="020B0603000000000000" pitchFamily="50" charset="-127"/>
              <a:ea typeface="하나2.0 CM" panose="020B0603000000000000" pitchFamily="50" charset="-127"/>
            </a:endParaRPr>
          </a:p>
        </p:txBody>
      </p:sp>
      <p:sp>
        <p:nvSpPr>
          <p:cNvPr id="10" name="Freeform 10"/>
          <p:cNvSpPr/>
          <p:nvPr/>
        </p:nvSpPr>
        <p:spPr>
          <a:xfrm rot="-5400000">
            <a:off x="4749306" y="4727736"/>
            <a:ext cx="1861079" cy="3722157"/>
          </a:xfrm>
          <a:custGeom>
            <a:avLst/>
            <a:gdLst/>
            <a:ahLst/>
            <a:cxnLst/>
            <a:rect l="l" t="t" r="r" b="b"/>
            <a:pathLst>
              <a:path w="1861079" h="3722157">
                <a:moveTo>
                  <a:pt x="0" y="0"/>
                </a:moveTo>
                <a:lnTo>
                  <a:pt x="1861079" y="0"/>
                </a:lnTo>
                <a:lnTo>
                  <a:pt x="1861079" y="3722158"/>
                </a:lnTo>
                <a:lnTo>
                  <a:pt x="0" y="3722158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r="-100000"/>
            </a:stretch>
          </a:blipFill>
        </p:spPr>
        <p:txBody>
          <a:bodyPr/>
          <a:lstStyle/>
          <a:p>
            <a:endParaRPr lang="ko-KR" altLang="en-US">
              <a:latin typeface="하나2.0 CM" panose="020B0603000000000000" pitchFamily="50" charset="-127"/>
              <a:ea typeface="하나2.0 CM" panose="020B0603000000000000" pitchFamily="50" charset="-127"/>
            </a:endParaRPr>
          </a:p>
        </p:txBody>
      </p:sp>
      <p:sp>
        <p:nvSpPr>
          <p:cNvPr id="11" name="Freeform 11"/>
          <p:cNvSpPr/>
          <p:nvPr/>
        </p:nvSpPr>
        <p:spPr>
          <a:xfrm rot="-5400000">
            <a:off x="11412716" y="4727736"/>
            <a:ext cx="1861079" cy="3722157"/>
          </a:xfrm>
          <a:custGeom>
            <a:avLst/>
            <a:gdLst/>
            <a:ahLst/>
            <a:cxnLst/>
            <a:rect l="l" t="t" r="r" b="b"/>
            <a:pathLst>
              <a:path w="1861079" h="3722157">
                <a:moveTo>
                  <a:pt x="0" y="0"/>
                </a:moveTo>
                <a:lnTo>
                  <a:pt x="1861079" y="0"/>
                </a:lnTo>
                <a:lnTo>
                  <a:pt x="1861079" y="3722158"/>
                </a:lnTo>
                <a:lnTo>
                  <a:pt x="0" y="3722158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r="-100000"/>
            </a:stretch>
          </a:blipFill>
        </p:spPr>
        <p:txBody>
          <a:bodyPr/>
          <a:lstStyle/>
          <a:p>
            <a:endParaRPr lang="ko-KR" altLang="en-US">
              <a:latin typeface="하나2.0 CM" panose="020B0603000000000000" pitchFamily="50" charset="-127"/>
              <a:ea typeface="하나2.0 CM" panose="020B0603000000000000" pitchFamily="50" charset="-127"/>
            </a:endParaRPr>
          </a:p>
        </p:txBody>
      </p:sp>
      <p:grpSp>
        <p:nvGrpSpPr>
          <p:cNvPr id="12" name="Group 12"/>
          <p:cNvGrpSpPr/>
          <p:nvPr/>
        </p:nvGrpSpPr>
        <p:grpSpPr>
          <a:xfrm rot="-2700000">
            <a:off x="3651640" y="5307866"/>
            <a:ext cx="701942" cy="700819"/>
            <a:chOff x="0" y="0"/>
            <a:chExt cx="6350000" cy="633984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8E28A"/>
            </a:solidFill>
          </p:spPr>
          <p:txBody>
            <a:bodyPr/>
            <a:lstStyle/>
            <a:p>
              <a:endParaRPr lang="ko-KR" altLang="en-US">
                <a:latin typeface="하나2.0 CM" panose="020B0603000000000000" pitchFamily="50" charset="-127"/>
                <a:ea typeface="하나2.0 CM" panose="020B0603000000000000" pitchFamily="50" charset="-127"/>
              </a:endParaRPr>
            </a:p>
          </p:txBody>
        </p:sp>
      </p:grpSp>
      <p:grpSp>
        <p:nvGrpSpPr>
          <p:cNvPr id="14" name="Group 14"/>
          <p:cNvGrpSpPr/>
          <p:nvPr/>
        </p:nvGrpSpPr>
        <p:grpSpPr>
          <a:xfrm rot="-2700000">
            <a:off x="10338430" y="5307866"/>
            <a:ext cx="701942" cy="700819"/>
            <a:chOff x="0" y="0"/>
            <a:chExt cx="6350000" cy="633984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09D5C"/>
            </a:solidFill>
          </p:spPr>
          <p:txBody>
            <a:bodyPr/>
            <a:lstStyle/>
            <a:p>
              <a:endParaRPr lang="ko-KR" altLang="en-US">
                <a:latin typeface="하나2.0 CM" panose="020B0603000000000000" pitchFamily="50" charset="-127"/>
                <a:ea typeface="하나2.0 CM" panose="020B0603000000000000" pitchFamily="50" charset="-127"/>
              </a:endParaRPr>
            </a:p>
          </p:txBody>
        </p:sp>
      </p:grpSp>
      <p:grpSp>
        <p:nvGrpSpPr>
          <p:cNvPr id="16" name="Group 16"/>
          <p:cNvGrpSpPr/>
          <p:nvPr/>
        </p:nvGrpSpPr>
        <p:grpSpPr>
          <a:xfrm rot="-2700000">
            <a:off x="16954016" y="5307866"/>
            <a:ext cx="701942" cy="700819"/>
            <a:chOff x="0" y="0"/>
            <a:chExt cx="6350000" cy="633984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85B58"/>
            </a:solidFill>
          </p:spPr>
          <p:txBody>
            <a:bodyPr/>
            <a:lstStyle/>
            <a:p>
              <a:endParaRPr lang="ko-KR" altLang="en-US">
                <a:latin typeface="하나2.0 CM" panose="020B0603000000000000" pitchFamily="50" charset="-127"/>
                <a:ea typeface="하나2.0 CM" panose="020B0603000000000000" pitchFamily="50" charset="-127"/>
              </a:endParaRPr>
            </a:p>
          </p:txBody>
        </p:sp>
      </p:grpSp>
      <p:grpSp>
        <p:nvGrpSpPr>
          <p:cNvPr id="18" name="Group 18"/>
          <p:cNvGrpSpPr/>
          <p:nvPr/>
        </p:nvGrpSpPr>
        <p:grpSpPr>
          <a:xfrm rot="8100000">
            <a:off x="6988882" y="5331247"/>
            <a:ext cx="701942" cy="700819"/>
            <a:chOff x="0" y="0"/>
            <a:chExt cx="6350000" cy="633984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EC57E"/>
            </a:solidFill>
          </p:spPr>
          <p:txBody>
            <a:bodyPr/>
            <a:lstStyle/>
            <a:p>
              <a:endParaRPr lang="ko-KR" altLang="en-US">
                <a:latin typeface="하나2.0 CM" panose="020B0603000000000000" pitchFamily="50" charset="-127"/>
                <a:ea typeface="하나2.0 CM" panose="020B0603000000000000" pitchFamily="50" charset="-127"/>
              </a:endParaRPr>
            </a:p>
          </p:txBody>
        </p:sp>
      </p:grpSp>
      <p:grpSp>
        <p:nvGrpSpPr>
          <p:cNvPr id="20" name="Group 20"/>
          <p:cNvGrpSpPr/>
          <p:nvPr/>
        </p:nvGrpSpPr>
        <p:grpSpPr>
          <a:xfrm rot="8100000">
            <a:off x="13652292" y="5331247"/>
            <a:ext cx="701942" cy="700819"/>
            <a:chOff x="0" y="0"/>
            <a:chExt cx="6350000" cy="633984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485"/>
            </a:solidFill>
          </p:spPr>
          <p:txBody>
            <a:bodyPr/>
            <a:lstStyle/>
            <a:p>
              <a:endParaRPr lang="ko-KR" altLang="en-US">
                <a:latin typeface="하나2.0 CM" panose="020B0603000000000000" pitchFamily="50" charset="-127"/>
                <a:ea typeface="하나2.0 CM" panose="020B0603000000000000" pitchFamily="50" charset="-127"/>
              </a:endParaRPr>
            </a:p>
          </p:txBody>
        </p:sp>
      </p:grpSp>
      <p:sp>
        <p:nvSpPr>
          <p:cNvPr id="22" name="Freeform 22"/>
          <p:cNvSpPr/>
          <p:nvPr/>
        </p:nvSpPr>
        <p:spPr>
          <a:xfrm>
            <a:off x="12343255" y="-2797853"/>
            <a:ext cx="4914652" cy="4914652"/>
          </a:xfrm>
          <a:custGeom>
            <a:avLst/>
            <a:gdLst/>
            <a:ahLst/>
            <a:cxnLst/>
            <a:rect l="l" t="t" r="r" b="b"/>
            <a:pathLst>
              <a:path w="4914652" h="4914652">
                <a:moveTo>
                  <a:pt x="0" y="0"/>
                </a:moveTo>
                <a:lnTo>
                  <a:pt x="4914652" y="0"/>
                </a:lnTo>
                <a:lnTo>
                  <a:pt x="4914652" y="4914651"/>
                </a:lnTo>
                <a:lnTo>
                  <a:pt x="0" y="4914651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3" name="Freeform 23"/>
          <p:cNvSpPr/>
          <p:nvPr/>
        </p:nvSpPr>
        <p:spPr>
          <a:xfrm>
            <a:off x="15879102" y="-1444426"/>
            <a:ext cx="2590870" cy="2590870"/>
          </a:xfrm>
          <a:custGeom>
            <a:avLst/>
            <a:gdLst/>
            <a:ahLst/>
            <a:cxnLst/>
            <a:rect l="l" t="t" r="r" b="b"/>
            <a:pathLst>
              <a:path w="2590870" h="2590870">
                <a:moveTo>
                  <a:pt x="0" y="0"/>
                </a:moveTo>
                <a:lnTo>
                  <a:pt x="2590870" y="0"/>
                </a:lnTo>
                <a:lnTo>
                  <a:pt x="2590870" y="2590870"/>
                </a:lnTo>
                <a:lnTo>
                  <a:pt x="0" y="2590870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4" name="Freeform 24"/>
          <p:cNvSpPr/>
          <p:nvPr/>
        </p:nvSpPr>
        <p:spPr>
          <a:xfrm>
            <a:off x="2095972" y="5350736"/>
            <a:ext cx="323295" cy="601480"/>
          </a:xfrm>
          <a:custGeom>
            <a:avLst/>
            <a:gdLst/>
            <a:ahLst/>
            <a:cxnLst/>
            <a:rect l="l" t="t" r="r" b="b"/>
            <a:pathLst>
              <a:path w="323295" h="601480">
                <a:moveTo>
                  <a:pt x="0" y="0"/>
                </a:moveTo>
                <a:lnTo>
                  <a:pt x="323295" y="0"/>
                </a:lnTo>
                <a:lnTo>
                  <a:pt x="323295" y="601479"/>
                </a:lnTo>
                <a:lnTo>
                  <a:pt x="0" y="601479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>
              <a:latin typeface="하나2.0 CM" panose="020B0603000000000000" pitchFamily="50" charset="-127"/>
              <a:ea typeface="하나2.0 CM" panose="020B0603000000000000" pitchFamily="50" charset="-127"/>
            </a:endParaRPr>
          </a:p>
        </p:txBody>
      </p:sp>
      <p:sp>
        <p:nvSpPr>
          <p:cNvPr id="25" name="Freeform 25"/>
          <p:cNvSpPr/>
          <p:nvPr/>
        </p:nvSpPr>
        <p:spPr>
          <a:xfrm>
            <a:off x="5428996" y="5377857"/>
            <a:ext cx="501700" cy="584221"/>
          </a:xfrm>
          <a:custGeom>
            <a:avLst/>
            <a:gdLst/>
            <a:ahLst/>
            <a:cxnLst/>
            <a:rect l="l" t="t" r="r" b="b"/>
            <a:pathLst>
              <a:path w="501700" h="584221">
                <a:moveTo>
                  <a:pt x="0" y="0"/>
                </a:moveTo>
                <a:lnTo>
                  <a:pt x="501699" y="0"/>
                </a:lnTo>
                <a:lnTo>
                  <a:pt x="501699" y="584221"/>
                </a:lnTo>
                <a:lnTo>
                  <a:pt x="0" y="584221"/>
                </a:lnTo>
                <a:lnTo>
                  <a:pt x="0" y="0"/>
                </a:lnTo>
                <a:close/>
              </a:path>
            </a:pathLst>
          </a:custGeom>
          <a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>
              <a:latin typeface="하나2.0 CM" panose="020B0603000000000000" pitchFamily="50" charset="-127"/>
              <a:ea typeface="하나2.0 CM" panose="020B0603000000000000" pitchFamily="50" charset="-127"/>
            </a:endParaRPr>
          </a:p>
        </p:txBody>
      </p:sp>
      <p:sp>
        <p:nvSpPr>
          <p:cNvPr id="26" name="Freeform 26"/>
          <p:cNvSpPr/>
          <p:nvPr/>
        </p:nvSpPr>
        <p:spPr>
          <a:xfrm>
            <a:off x="8769254" y="5350736"/>
            <a:ext cx="498571" cy="588442"/>
          </a:xfrm>
          <a:custGeom>
            <a:avLst/>
            <a:gdLst/>
            <a:ahLst/>
            <a:cxnLst/>
            <a:rect l="l" t="t" r="r" b="b"/>
            <a:pathLst>
              <a:path w="498571" h="588442">
                <a:moveTo>
                  <a:pt x="0" y="0"/>
                </a:moveTo>
                <a:lnTo>
                  <a:pt x="498571" y="0"/>
                </a:lnTo>
                <a:lnTo>
                  <a:pt x="498571" y="588442"/>
                </a:lnTo>
                <a:lnTo>
                  <a:pt x="0" y="588442"/>
                </a:lnTo>
                <a:lnTo>
                  <a:pt x="0" y="0"/>
                </a:lnTo>
                <a:close/>
              </a:path>
            </a:pathLst>
          </a:custGeom>
          <a:blipFill>
            <a:blip r:embed="rId30">
              <a:extLs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>
              <a:latin typeface="하나2.0 CM" panose="020B0603000000000000" pitchFamily="50" charset="-127"/>
              <a:ea typeface="하나2.0 CM" panose="020B0603000000000000" pitchFamily="50" charset="-127"/>
            </a:endParaRPr>
          </a:p>
        </p:txBody>
      </p:sp>
      <p:sp>
        <p:nvSpPr>
          <p:cNvPr id="27" name="Freeform 27"/>
          <p:cNvSpPr/>
          <p:nvPr/>
        </p:nvSpPr>
        <p:spPr>
          <a:xfrm>
            <a:off x="11999419" y="5373207"/>
            <a:ext cx="603018" cy="616898"/>
          </a:xfrm>
          <a:custGeom>
            <a:avLst/>
            <a:gdLst/>
            <a:ahLst/>
            <a:cxnLst/>
            <a:rect l="l" t="t" r="r" b="b"/>
            <a:pathLst>
              <a:path w="603018" h="616898">
                <a:moveTo>
                  <a:pt x="0" y="0"/>
                </a:moveTo>
                <a:lnTo>
                  <a:pt x="603018" y="0"/>
                </a:lnTo>
                <a:lnTo>
                  <a:pt x="603018" y="616898"/>
                </a:lnTo>
                <a:lnTo>
                  <a:pt x="0" y="616898"/>
                </a:lnTo>
                <a:lnTo>
                  <a:pt x="0" y="0"/>
                </a:lnTo>
                <a:close/>
              </a:path>
            </a:pathLst>
          </a:custGeom>
          <a:blipFill>
            <a:blip r:embed="rId32">
              <a:extLs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>
              <a:latin typeface="하나2.0 CM" panose="020B0603000000000000" pitchFamily="50" charset="-127"/>
              <a:ea typeface="하나2.0 CM" panose="020B0603000000000000" pitchFamily="50" charset="-127"/>
            </a:endParaRPr>
          </a:p>
        </p:txBody>
      </p:sp>
      <p:sp>
        <p:nvSpPr>
          <p:cNvPr id="28" name="Freeform 28"/>
          <p:cNvSpPr/>
          <p:nvPr/>
        </p:nvSpPr>
        <p:spPr>
          <a:xfrm>
            <a:off x="15413614" y="5377857"/>
            <a:ext cx="494995" cy="584221"/>
          </a:xfrm>
          <a:custGeom>
            <a:avLst/>
            <a:gdLst/>
            <a:ahLst/>
            <a:cxnLst/>
            <a:rect l="l" t="t" r="r" b="b"/>
            <a:pathLst>
              <a:path w="494995" h="584221">
                <a:moveTo>
                  <a:pt x="0" y="0"/>
                </a:moveTo>
                <a:lnTo>
                  <a:pt x="494994" y="0"/>
                </a:lnTo>
                <a:lnTo>
                  <a:pt x="494994" y="584221"/>
                </a:lnTo>
                <a:lnTo>
                  <a:pt x="0" y="584221"/>
                </a:lnTo>
                <a:lnTo>
                  <a:pt x="0" y="0"/>
                </a:lnTo>
                <a:close/>
              </a:path>
            </a:pathLst>
          </a:custGeom>
          <a:blipFill>
            <a:blip r:embed="rId34">
              <a:extLs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>
              <a:latin typeface="하나2.0 CM" panose="020B0603000000000000" pitchFamily="50" charset="-127"/>
              <a:ea typeface="하나2.0 CM" panose="020B0603000000000000" pitchFamily="50" charset="-127"/>
            </a:endParaRPr>
          </a:p>
        </p:txBody>
      </p:sp>
      <p:grpSp>
        <p:nvGrpSpPr>
          <p:cNvPr id="29" name="Group 29"/>
          <p:cNvGrpSpPr/>
          <p:nvPr/>
        </p:nvGrpSpPr>
        <p:grpSpPr>
          <a:xfrm>
            <a:off x="-457200" y="-38100"/>
            <a:ext cx="18807065" cy="10354414"/>
            <a:chOff x="0" y="0"/>
            <a:chExt cx="4816593" cy="2727088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4816592" cy="2727088"/>
            </a:xfrm>
            <a:custGeom>
              <a:avLst/>
              <a:gdLst/>
              <a:ahLst/>
              <a:cxnLst/>
              <a:rect l="l" t="t" r="r" b="b"/>
              <a:pathLst>
                <a:path w="4816592" h="2727088">
                  <a:moveTo>
                    <a:pt x="0" y="0"/>
                  </a:moveTo>
                  <a:lnTo>
                    <a:pt x="4816592" y="0"/>
                  </a:lnTo>
                  <a:lnTo>
                    <a:pt x="4816592" y="2727088"/>
                  </a:lnTo>
                  <a:lnTo>
                    <a:pt x="0" y="2727088"/>
                  </a:lnTo>
                  <a:close/>
                </a:path>
              </a:pathLst>
            </a:custGeom>
            <a:solidFill>
              <a:srgbClr val="292F33">
                <a:alpha val="92941"/>
              </a:srgbClr>
            </a:solidFill>
          </p:spPr>
          <p:txBody>
            <a:bodyPr/>
            <a:lstStyle/>
            <a:p>
              <a:endParaRPr lang="ko-KR" altLang="en-US">
                <a:latin typeface="하나2.0 CM" panose="020B0603000000000000" pitchFamily="50" charset="-127"/>
                <a:ea typeface="하나2.0 CM" panose="020B0603000000000000" pitchFamily="50" charset="-127"/>
              </a:endParaRPr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</a:pPr>
              <a:endParaRPr>
                <a:latin typeface="하나2.0 CM" panose="020B0603000000000000" pitchFamily="50" charset="-127"/>
                <a:ea typeface="하나2.0 CM" panose="020B0603000000000000" pitchFamily="50" charset="-127"/>
              </a:endParaRPr>
            </a:p>
          </p:txBody>
        </p:sp>
      </p:grpSp>
      <p:sp>
        <p:nvSpPr>
          <p:cNvPr id="32" name="TextBox 32"/>
          <p:cNvSpPr txBox="1"/>
          <p:nvPr/>
        </p:nvSpPr>
        <p:spPr>
          <a:xfrm>
            <a:off x="624817" y="6882492"/>
            <a:ext cx="3193950" cy="4110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89"/>
              </a:lnSpc>
            </a:pPr>
            <a:r>
              <a:rPr lang="en-US" sz="2259" spc="45">
                <a:solidFill>
                  <a:srgbClr val="191919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7/25~7/26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624817" y="7411189"/>
            <a:ext cx="3193950" cy="5158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127"/>
              </a:lnSpc>
              <a:spcBef>
                <a:spcPct val="0"/>
              </a:spcBef>
            </a:pPr>
            <a:r>
              <a:rPr lang="en-US" sz="3199" spc="124">
                <a:solidFill>
                  <a:srgbClr val="191919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사전 기획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4145903" y="4087793"/>
            <a:ext cx="3193950" cy="4110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89"/>
              </a:lnSpc>
            </a:pPr>
            <a:r>
              <a:rPr lang="en-US" sz="2259" spc="45">
                <a:solidFill>
                  <a:srgbClr val="191919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7/27~7/31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4145903" y="3508204"/>
            <a:ext cx="3193950" cy="5158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128"/>
              </a:lnSpc>
              <a:spcBef>
                <a:spcPct val="0"/>
              </a:spcBef>
            </a:pPr>
            <a:r>
              <a:rPr lang="en-US" sz="3200" spc="124">
                <a:solidFill>
                  <a:srgbClr val="191919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데이터 전처리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701040" y="527319"/>
            <a:ext cx="7698708" cy="619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sz="4000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1.3 </a:t>
            </a:r>
            <a:r>
              <a:rPr lang="en-US" sz="4000" dirty="0" err="1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프로젝트</a:t>
            </a:r>
            <a:r>
              <a:rPr lang="en-US" sz="4000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구조</a:t>
            </a:r>
            <a:endParaRPr lang="en-US" sz="4000" dirty="0">
              <a:solidFill>
                <a:srgbClr val="000000"/>
              </a:solidFill>
              <a:latin typeface="하나2.0 CM" panose="020B0603000000000000" pitchFamily="50" charset="-127"/>
              <a:ea typeface="하나2.0 CM" panose="020B0603000000000000" pitchFamily="50" charset="-127"/>
            </a:endParaRPr>
          </a:p>
        </p:txBody>
      </p:sp>
      <p:sp>
        <p:nvSpPr>
          <p:cNvPr id="37" name="TextBox 37"/>
          <p:cNvSpPr txBox="1"/>
          <p:nvPr/>
        </p:nvSpPr>
        <p:spPr>
          <a:xfrm>
            <a:off x="472753" y="8038199"/>
            <a:ext cx="3569732" cy="13304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프로젝트 기획 및 주제 선정</a:t>
            </a:r>
          </a:p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프로젝트 정의서 작성</a:t>
            </a:r>
          </a:p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탐색적 데이터 분석 실행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3506660" y="2066754"/>
            <a:ext cx="4534733" cy="13304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dirty="0" err="1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프로젝트</a:t>
            </a:r>
            <a:r>
              <a:rPr lang="en-US" sz="2499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</a:t>
            </a:r>
            <a:r>
              <a:rPr lang="en-US" sz="2499" dirty="0" err="1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재정의</a:t>
            </a:r>
            <a:r>
              <a:rPr lang="en-US" sz="2499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및 </a:t>
            </a:r>
            <a:r>
              <a:rPr lang="en-US" sz="2499" dirty="0" err="1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리서치</a:t>
            </a:r>
            <a:endParaRPr lang="en-US" sz="2499" dirty="0">
              <a:solidFill>
                <a:srgbClr val="000000"/>
              </a:solidFill>
              <a:latin typeface="하나2.0 CM" panose="020B0603000000000000" pitchFamily="50" charset="-127"/>
              <a:ea typeface="하나2.0 CM" panose="020B0603000000000000" pitchFamily="50" charset="-127"/>
            </a:endParaRPr>
          </a:p>
          <a:p>
            <a:pPr algn="ctr">
              <a:lnSpc>
                <a:spcPts val="3499"/>
              </a:lnSpc>
            </a:pPr>
            <a:r>
              <a:rPr lang="en-US" sz="2499" dirty="0" err="1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결측치</a:t>
            </a:r>
            <a:r>
              <a:rPr lang="en-US" sz="2499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, </a:t>
            </a:r>
            <a:r>
              <a:rPr lang="en-US" sz="2499" dirty="0" err="1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이상치에</a:t>
            </a:r>
            <a:r>
              <a:rPr lang="en-US" sz="2499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</a:t>
            </a:r>
            <a:r>
              <a:rPr lang="en-US" sz="2499" dirty="0" err="1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대한</a:t>
            </a:r>
            <a:r>
              <a:rPr lang="en-US" sz="2499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</a:t>
            </a:r>
            <a:r>
              <a:rPr lang="en-US" sz="2499" dirty="0" err="1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데이터</a:t>
            </a:r>
            <a:r>
              <a:rPr lang="en-US" sz="2499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</a:t>
            </a:r>
            <a:r>
              <a:rPr lang="en-US" sz="2499" dirty="0" err="1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정제</a:t>
            </a:r>
            <a:endParaRPr lang="en-US" sz="2499" dirty="0">
              <a:solidFill>
                <a:srgbClr val="000000"/>
              </a:solidFill>
              <a:latin typeface="하나2.0 CM" panose="020B0603000000000000" pitchFamily="50" charset="-127"/>
              <a:ea typeface="하나2.0 CM" panose="020B0603000000000000" pitchFamily="50" charset="-127"/>
            </a:endParaRPr>
          </a:p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dirty="0" err="1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머신러닝</a:t>
            </a:r>
            <a:r>
              <a:rPr lang="en-US" sz="2499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</a:t>
            </a:r>
            <a:r>
              <a:rPr lang="en-US" sz="2499" dirty="0" err="1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모델간</a:t>
            </a:r>
            <a:r>
              <a:rPr lang="en-US" sz="2499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</a:t>
            </a:r>
            <a:r>
              <a:rPr lang="en-US" sz="2499" dirty="0" err="1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특징</a:t>
            </a:r>
            <a:r>
              <a:rPr lang="en-US" sz="2499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</a:t>
            </a:r>
            <a:r>
              <a:rPr lang="en-US" sz="2499" dirty="0" err="1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비교</a:t>
            </a:r>
            <a:endParaRPr lang="en-US" sz="2499" dirty="0">
              <a:solidFill>
                <a:srgbClr val="000000"/>
              </a:solidFill>
              <a:latin typeface="하나2.0 CM" panose="020B0603000000000000" pitchFamily="50" charset="-127"/>
              <a:ea typeface="하나2.0 CM" panose="020B0603000000000000" pitchFamily="50" charset="-127"/>
            </a:endParaRPr>
          </a:p>
        </p:txBody>
      </p:sp>
      <p:sp>
        <p:nvSpPr>
          <p:cNvPr id="39" name="TextBox 39"/>
          <p:cNvSpPr txBox="1"/>
          <p:nvPr/>
        </p:nvSpPr>
        <p:spPr>
          <a:xfrm>
            <a:off x="7485927" y="6893660"/>
            <a:ext cx="3193950" cy="4110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89"/>
              </a:lnSpc>
            </a:pPr>
            <a:r>
              <a:rPr lang="en-US" sz="2259" spc="45">
                <a:solidFill>
                  <a:srgbClr val="191919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7/31~8/2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7485927" y="7422357"/>
            <a:ext cx="3193950" cy="5158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128"/>
              </a:lnSpc>
              <a:spcBef>
                <a:spcPct val="0"/>
              </a:spcBef>
            </a:pPr>
            <a:r>
              <a:rPr lang="en-US" sz="3200" spc="124">
                <a:solidFill>
                  <a:srgbClr val="191919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모델링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5366652" y="8049368"/>
            <a:ext cx="7504152" cy="13304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데이터 전처리 및 모델링</a:t>
            </a:r>
          </a:p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불균형 데이터를 해소하기 위한 SMOTE등의 모델링 진행</a:t>
            </a:r>
          </a:p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잠재적 머신러닝 모델 선정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14003263" y="6893660"/>
            <a:ext cx="3193950" cy="4110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89"/>
              </a:lnSpc>
            </a:pPr>
            <a:r>
              <a:rPr lang="en-US" sz="2259" spc="45">
                <a:solidFill>
                  <a:srgbClr val="191919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8/3~8/6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14066046" y="7422357"/>
            <a:ext cx="3193950" cy="5158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128"/>
              </a:lnSpc>
              <a:spcBef>
                <a:spcPct val="0"/>
              </a:spcBef>
            </a:pPr>
            <a:r>
              <a:rPr lang="en-US" sz="3200" spc="124">
                <a:solidFill>
                  <a:srgbClr val="191919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인사이트 도출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12870805" y="8397875"/>
            <a:ext cx="5355330" cy="8816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클러스터링 정보를 바탕으로 </a:t>
            </a:r>
          </a:p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그레이존 고객 대출 심사 잠재기준 제안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10782775" y="4087793"/>
            <a:ext cx="3193950" cy="4110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89"/>
              </a:lnSpc>
            </a:pPr>
            <a:r>
              <a:rPr lang="en-US" sz="2259" spc="45">
                <a:solidFill>
                  <a:srgbClr val="191919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7/27~7/31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10489609" y="3508204"/>
            <a:ext cx="4310972" cy="5158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128"/>
              </a:lnSpc>
              <a:spcBef>
                <a:spcPct val="0"/>
              </a:spcBef>
            </a:pPr>
            <a:r>
              <a:rPr lang="en-US" sz="3200" spc="124">
                <a:solidFill>
                  <a:srgbClr val="191919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클러스터링 및 통계분석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10028023" y="2409654"/>
            <a:ext cx="5208627" cy="8816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다양한 클러스터링 알고리즘과</a:t>
            </a:r>
          </a:p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통계 분석을 통한 고객 그룹별 패턴 파악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2278499" y="4562475"/>
            <a:ext cx="13731003" cy="103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  <a:spcBef>
                <a:spcPct val="0"/>
              </a:spcBef>
            </a:pPr>
            <a:r>
              <a:rPr lang="en-US" sz="6000" dirty="0">
                <a:solidFill>
                  <a:srgbClr val="FFFFFF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총 </a:t>
            </a:r>
            <a:r>
              <a:rPr lang="en-US" sz="6000" dirty="0" err="1">
                <a:solidFill>
                  <a:srgbClr val="FFFFFF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프로젝트</a:t>
            </a:r>
            <a:r>
              <a:rPr lang="en-US" sz="6000" dirty="0">
                <a:solidFill>
                  <a:srgbClr val="FFFFFF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</a:t>
            </a:r>
            <a:r>
              <a:rPr lang="en-US" sz="6000" dirty="0" err="1">
                <a:solidFill>
                  <a:srgbClr val="FFFFFF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수행기간</a:t>
            </a:r>
            <a:r>
              <a:rPr lang="en-US" sz="6000" dirty="0">
                <a:solidFill>
                  <a:srgbClr val="FFFFFF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: 7/25 ~ 8/7 (약 2주)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37331" y="2030095"/>
            <a:ext cx="13293258" cy="6791564"/>
            <a:chOff x="0" y="0"/>
            <a:chExt cx="3501105" cy="178872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501105" cy="1788725"/>
            </a:xfrm>
            <a:custGeom>
              <a:avLst/>
              <a:gdLst/>
              <a:ahLst/>
              <a:cxnLst/>
              <a:rect l="l" t="t" r="r" b="b"/>
              <a:pathLst>
                <a:path w="3501105" h="1788725">
                  <a:moveTo>
                    <a:pt x="0" y="0"/>
                  </a:moveTo>
                  <a:lnTo>
                    <a:pt x="3501105" y="0"/>
                  </a:lnTo>
                  <a:lnTo>
                    <a:pt x="3501105" y="1788725"/>
                  </a:lnTo>
                  <a:lnTo>
                    <a:pt x="0" y="1788725"/>
                  </a:lnTo>
                  <a:close/>
                </a:path>
              </a:pathLst>
            </a:custGeom>
            <a:solidFill>
              <a:srgbClr val="008485">
                <a:alpha val="31765"/>
              </a:srgbClr>
            </a:solidFill>
            <a:ln w="38100">
              <a:solidFill>
                <a:srgbClr val="000000">
                  <a:alpha val="31765"/>
                </a:srgbClr>
              </a:solidFill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147716">
            <a:off x="2497371" y="1747718"/>
            <a:ext cx="13293258" cy="6791564"/>
            <a:chOff x="0" y="0"/>
            <a:chExt cx="3501105" cy="178872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501105" cy="1788725"/>
            </a:xfrm>
            <a:custGeom>
              <a:avLst/>
              <a:gdLst/>
              <a:ahLst/>
              <a:cxnLst/>
              <a:rect l="l" t="t" r="r" b="b"/>
              <a:pathLst>
                <a:path w="3501105" h="1788725">
                  <a:moveTo>
                    <a:pt x="6406" y="0"/>
                  </a:moveTo>
                  <a:lnTo>
                    <a:pt x="3494699" y="0"/>
                  </a:lnTo>
                  <a:cubicBezTo>
                    <a:pt x="3496397" y="0"/>
                    <a:pt x="3498027" y="675"/>
                    <a:pt x="3499229" y="1876"/>
                  </a:cubicBezTo>
                  <a:cubicBezTo>
                    <a:pt x="3500430" y="3078"/>
                    <a:pt x="3501105" y="4707"/>
                    <a:pt x="3501105" y="6406"/>
                  </a:cubicBezTo>
                  <a:lnTo>
                    <a:pt x="3501105" y="1782318"/>
                  </a:lnTo>
                  <a:cubicBezTo>
                    <a:pt x="3501105" y="1785856"/>
                    <a:pt x="3498237" y="1788725"/>
                    <a:pt x="3494699" y="1788725"/>
                  </a:cubicBezTo>
                  <a:lnTo>
                    <a:pt x="6406" y="1788725"/>
                  </a:lnTo>
                  <a:cubicBezTo>
                    <a:pt x="4707" y="1788725"/>
                    <a:pt x="3078" y="1788050"/>
                    <a:pt x="1876" y="1786848"/>
                  </a:cubicBezTo>
                  <a:cubicBezTo>
                    <a:pt x="675" y="1785647"/>
                    <a:pt x="0" y="1784017"/>
                    <a:pt x="0" y="1782318"/>
                  </a:cubicBezTo>
                  <a:lnTo>
                    <a:pt x="0" y="6406"/>
                  </a:lnTo>
                  <a:cubicBezTo>
                    <a:pt x="0" y="4707"/>
                    <a:pt x="675" y="3078"/>
                    <a:pt x="1876" y="1876"/>
                  </a:cubicBezTo>
                  <a:cubicBezTo>
                    <a:pt x="3078" y="675"/>
                    <a:pt x="4707" y="0"/>
                    <a:pt x="6406" y="0"/>
                  </a:cubicBezTo>
                  <a:close/>
                </a:path>
              </a:pathLst>
            </a:custGeom>
            <a:solidFill>
              <a:srgbClr val="FFFFFF"/>
            </a:solidFill>
            <a:ln w="38100">
              <a:solidFill>
                <a:srgbClr val="000000"/>
              </a:solidFill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0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4157398" y="4036868"/>
            <a:ext cx="9973203" cy="24109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360"/>
              </a:lnSpc>
            </a:pPr>
            <a:r>
              <a:rPr lang="en-US" sz="7800" dirty="0">
                <a:solidFill>
                  <a:srgbClr val="008485"/>
                </a:solidFill>
                <a:latin typeface="하나2.0 H" panose="020B0903000000000000" pitchFamily="50" charset="-127"/>
                <a:ea typeface="하나2.0 H" panose="020B0903000000000000" pitchFamily="50" charset="-127"/>
              </a:rPr>
              <a:t>2. </a:t>
            </a:r>
            <a:r>
              <a:rPr lang="en-US" sz="7800" dirty="0" err="1">
                <a:solidFill>
                  <a:srgbClr val="008485"/>
                </a:solidFill>
                <a:latin typeface="하나2.0 H" panose="020B0903000000000000" pitchFamily="50" charset="-127"/>
                <a:ea typeface="하나2.0 H" panose="020B0903000000000000" pitchFamily="50" charset="-127"/>
              </a:rPr>
              <a:t>탐색적</a:t>
            </a:r>
            <a:r>
              <a:rPr lang="en-US" sz="7800" dirty="0">
                <a:solidFill>
                  <a:srgbClr val="008485"/>
                </a:solidFill>
                <a:latin typeface="하나2.0 H" panose="020B0903000000000000" pitchFamily="50" charset="-127"/>
                <a:ea typeface="하나2.0 H" panose="020B0903000000000000" pitchFamily="50" charset="-127"/>
              </a:rPr>
              <a:t> </a:t>
            </a:r>
            <a:r>
              <a:rPr lang="en-US" sz="7800" dirty="0" err="1">
                <a:solidFill>
                  <a:srgbClr val="008485"/>
                </a:solidFill>
                <a:latin typeface="하나2.0 H" panose="020B0903000000000000" pitchFamily="50" charset="-127"/>
                <a:ea typeface="하나2.0 H" panose="020B0903000000000000" pitchFamily="50" charset="-127"/>
              </a:rPr>
              <a:t>데이터</a:t>
            </a:r>
            <a:r>
              <a:rPr lang="en-US" sz="7800" dirty="0">
                <a:solidFill>
                  <a:srgbClr val="008485"/>
                </a:solidFill>
                <a:latin typeface="하나2.0 H" panose="020B0903000000000000" pitchFamily="50" charset="-127"/>
                <a:ea typeface="하나2.0 H" panose="020B0903000000000000" pitchFamily="50" charset="-127"/>
              </a:rPr>
              <a:t> </a:t>
            </a:r>
            <a:r>
              <a:rPr lang="en-US" sz="7800" dirty="0" err="1">
                <a:solidFill>
                  <a:srgbClr val="008485"/>
                </a:solidFill>
                <a:latin typeface="하나2.0 H" panose="020B0903000000000000" pitchFamily="50" charset="-127"/>
                <a:ea typeface="하나2.0 H" panose="020B0903000000000000" pitchFamily="50" charset="-127"/>
              </a:rPr>
              <a:t>분석</a:t>
            </a:r>
            <a:endParaRPr lang="en-US" sz="7800" dirty="0">
              <a:solidFill>
                <a:srgbClr val="008485"/>
              </a:solidFill>
              <a:latin typeface="하나2.0 H" panose="020B0903000000000000" pitchFamily="50" charset="-127"/>
              <a:ea typeface="하나2.0 H" panose="020B0903000000000000" pitchFamily="50" charset="-127"/>
            </a:endParaRPr>
          </a:p>
          <a:p>
            <a:pPr algn="ctr">
              <a:lnSpc>
                <a:spcPts val="9360"/>
              </a:lnSpc>
            </a:pPr>
            <a:r>
              <a:rPr lang="en-US" sz="7800" dirty="0">
                <a:solidFill>
                  <a:srgbClr val="008485"/>
                </a:solidFill>
                <a:latin typeface="하나2.0 H" panose="020B0903000000000000" pitchFamily="50" charset="-127"/>
                <a:ea typeface="하나2.0 H" panose="020B0903000000000000" pitchFamily="50" charset="-127"/>
              </a:rPr>
              <a:t>(EDA)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775276" y="-354475"/>
            <a:ext cx="6936754" cy="10995950"/>
            <a:chOff x="0" y="0"/>
            <a:chExt cx="9249005" cy="14661267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/>
            <a:srcRect l="26794" r="31149"/>
            <a:stretch>
              <a:fillRect/>
            </a:stretch>
          </p:blipFill>
          <p:spPr>
            <a:xfrm>
              <a:off x="0" y="0"/>
              <a:ext cx="9249005" cy="14661267"/>
            </a:xfrm>
            <a:prstGeom prst="rect">
              <a:avLst/>
            </a:prstGeom>
          </p:spPr>
        </p:pic>
      </p:grpSp>
      <p:sp>
        <p:nvSpPr>
          <p:cNvPr id="4" name="Freeform 4"/>
          <p:cNvSpPr/>
          <p:nvPr/>
        </p:nvSpPr>
        <p:spPr>
          <a:xfrm>
            <a:off x="8651808" y="2076008"/>
            <a:ext cx="3679194" cy="3679194"/>
          </a:xfrm>
          <a:custGeom>
            <a:avLst/>
            <a:gdLst/>
            <a:ahLst/>
            <a:cxnLst/>
            <a:rect l="l" t="t" r="r" b="b"/>
            <a:pathLst>
              <a:path w="3679194" h="3679194">
                <a:moveTo>
                  <a:pt x="0" y="0"/>
                </a:moveTo>
                <a:lnTo>
                  <a:pt x="3679194" y="0"/>
                </a:lnTo>
                <a:lnTo>
                  <a:pt x="3679194" y="3679193"/>
                </a:lnTo>
                <a:lnTo>
                  <a:pt x="0" y="367919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>
              <a:latin typeface="하나2.0 CM" panose="020B0603000000000000" pitchFamily="50" charset="-127"/>
              <a:ea typeface="하나2.0 CM" panose="020B0603000000000000" pitchFamily="50" charset="-127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7255077" y="4674361"/>
            <a:ext cx="3679194" cy="3679194"/>
          </a:xfrm>
          <a:custGeom>
            <a:avLst/>
            <a:gdLst/>
            <a:ahLst/>
            <a:cxnLst/>
            <a:rect l="l" t="t" r="r" b="b"/>
            <a:pathLst>
              <a:path w="3679194" h="3679194">
                <a:moveTo>
                  <a:pt x="0" y="0"/>
                </a:moveTo>
                <a:lnTo>
                  <a:pt x="3679194" y="0"/>
                </a:lnTo>
                <a:lnTo>
                  <a:pt x="3679194" y="3679194"/>
                </a:lnTo>
                <a:lnTo>
                  <a:pt x="0" y="367919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>
              <a:latin typeface="하나2.0 CM" panose="020B0603000000000000" pitchFamily="50" charset="-127"/>
              <a:ea typeface="하나2.0 CM" panose="020B0603000000000000" pitchFamily="50" charset="-127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10251390" y="4674361"/>
            <a:ext cx="3679194" cy="3679194"/>
          </a:xfrm>
          <a:custGeom>
            <a:avLst/>
            <a:gdLst/>
            <a:ahLst/>
            <a:cxnLst/>
            <a:rect l="l" t="t" r="r" b="b"/>
            <a:pathLst>
              <a:path w="3679194" h="3679194">
                <a:moveTo>
                  <a:pt x="0" y="0"/>
                </a:moveTo>
                <a:lnTo>
                  <a:pt x="3679194" y="0"/>
                </a:lnTo>
                <a:lnTo>
                  <a:pt x="3679194" y="3679194"/>
                </a:lnTo>
                <a:lnTo>
                  <a:pt x="0" y="367919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>
              <a:latin typeface="하나2.0 CM" panose="020B0603000000000000" pitchFamily="50" charset="-127"/>
              <a:ea typeface="하나2.0 CM" panose="020B0603000000000000" pitchFamily="50" charset="-127"/>
            </a:endParaRPr>
          </a:p>
        </p:txBody>
      </p:sp>
      <p:sp>
        <p:nvSpPr>
          <p:cNvPr id="7" name="Freeform 7"/>
          <p:cNvSpPr/>
          <p:nvPr/>
        </p:nvSpPr>
        <p:spPr>
          <a:xfrm>
            <a:off x="-1689965" y="-3361323"/>
            <a:ext cx="5437331" cy="5437331"/>
          </a:xfrm>
          <a:custGeom>
            <a:avLst/>
            <a:gdLst/>
            <a:ahLst/>
            <a:cxnLst/>
            <a:rect l="l" t="t" r="r" b="b"/>
            <a:pathLst>
              <a:path w="5437331" h="5437331">
                <a:moveTo>
                  <a:pt x="0" y="0"/>
                </a:moveTo>
                <a:lnTo>
                  <a:pt x="5437330" y="0"/>
                </a:lnTo>
                <a:lnTo>
                  <a:pt x="5437330" y="5437331"/>
                </a:lnTo>
                <a:lnTo>
                  <a:pt x="0" y="543733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6300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8" name="Freeform 8"/>
          <p:cNvSpPr/>
          <p:nvPr/>
        </p:nvSpPr>
        <p:spPr>
          <a:xfrm>
            <a:off x="2717052" y="-1444426"/>
            <a:ext cx="2888852" cy="2888852"/>
          </a:xfrm>
          <a:custGeom>
            <a:avLst/>
            <a:gdLst/>
            <a:ahLst/>
            <a:cxnLst/>
            <a:rect l="l" t="t" r="r" b="b"/>
            <a:pathLst>
              <a:path w="2888852" h="2888852">
                <a:moveTo>
                  <a:pt x="0" y="0"/>
                </a:moveTo>
                <a:lnTo>
                  <a:pt x="2888852" y="0"/>
                </a:lnTo>
                <a:lnTo>
                  <a:pt x="2888852" y="2888851"/>
                </a:lnTo>
                <a:lnTo>
                  <a:pt x="0" y="288885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alphaModFix amt="40000"/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9" name="TextBox 9"/>
          <p:cNvSpPr txBox="1"/>
          <p:nvPr/>
        </p:nvSpPr>
        <p:spPr>
          <a:xfrm>
            <a:off x="11280902" y="527319"/>
            <a:ext cx="7698708" cy="619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sz="4000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2.1 </a:t>
            </a:r>
            <a:r>
              <a:rPr lang="en-US" sz="4000" dirty="0" err="1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탐색적</a:t>
            </a:r>
            <a:r>
              <a:rPr lang="en-US" sz="4000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데이터</a:t>
            </a:r>
            <a:r>
              <a:rPr lang="en-US" sz="4000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분석</a:t>
            </a:r>
            <a:r>
              <a:rPr lang="en-US" sz="4000" dirty="0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(EDA)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551166" y="3523367"/>
            <a:ext cx="1880477" cy="698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34"/>
              </a:lnSpc>
              <a:spcBef>
                <a:spcPct val="0"/>
              </a:spcBef>
            </a:pPr>
            <a:r>
              <a:rPr lang="en-US" sz="4023">
                <a:solidFill>
                  <a:srgbClr val="008485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고객상황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095138" y="6121720"/>
            <a:ext cx="1999071" cy="698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34"/>
              </a:lnSpc>
              <a:spcBef>
                <a:spcPct val="0"/>
              </a:spcBef>
            </a:pPr>
            <a:r>
              <a:rPr lang="en-US" sz="4023">
                <a:solidFill>
                  <a:srgbClr val="008485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채무 부담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385808" y="6121720"/>
            <a:ext cx="1410358" cy="698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34"/>
              </a:lnSpc>
              <a:spcBef>
                <a:spcPct val="0"/>
              </a:spcBef>
            </a:pPr>
            <a:r>
              <a:rPr lang="en-US" sz="4023">
                <a:solidFill>
                  <a:srgbClr val="008485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이자율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585745" y="8734555"/>
            <a:ext cx="10697052" cy="5559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1"/>
              </a:lnSpc>
              <a:spcBef>
                <a:spcPct val="0"/>
              </a:spcBef>
            </a:pPr>
            <a:r>
              <a:rPr lang="en-US" sz="3199">
                <a:solidFill>
                  <a:srgbClr val="000000"/>
                </a:solidFill>
                <a:latin typeface="하나2.0 CM" panose="020B0603000000000000" pitchFamily="50" charset="-127"/>
                <a:ea typeface="하나2.0 CM" panose="020B0603000000000000" pitchFamily="50" charset="-127"/>
              </a:rPr>
              <a:t>개인 대출 심사에 영향을 미치는 요인들을 기준으로 EDA를 진행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363</TotalTime>
  <Words>2946</Words>
  <Application>Microsoft Office PowerPoint</Application>
  <PresentationFormat>사용자 지정</PresentationFormat>
  <Paragraphs>378</Paragraphs>
  <Slides>35</Slides>
  <Notes>16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44" baseType="lpstr">
      <vt:lpstr>맑은 고딕</vt:lpstr>
      <vt:lpstr>하나2.0 CM</vt:lpstr>
      <vt:lpstr>Calibri</vt:lpstr>
      <vt:lpstr>Arial</vt:lpstr>
      <vt:lpstr>하나2.0 R</vt:lpstr>
      <vt:lpstr>하나2.0 H</vt:lpstr>
      <vt:lpstr>210 디딤고딕</vt:lpstr>
      <vt:lpstr>함초롬돋움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Professional Finance Presentation</dc:title>
  <cp:lastModifiedBy>김정민</cp:lastModifiedBy>
  <cp:revision>12</cp:revision>
  <dcterms:created xsi:type="dcterms:W3CDTF">2006-08-16T00:00:00Z</dcterms:created>
  <dcterms:modified xsi:type="dcterms:W3CDTF">2023-08-06T08:03:41Z</dcterms:modified>
  <dc:identifier>DAFqd_zHg90</dc:identifier>
</cp:coreProperties>
</file>